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sldIdLst>
    <p:sldId id="256" r:id="rId2"/>
    <p:sldId id="263" r:id="rId3"/>
    <p:sldId id="277" r:id="rId4"/>
    <p:sldId id="278" r:id="rId5"/>
    <p:sldId id="279" r:id="rId6"/>
    <p:sldId id="280" r:id="rId7"/>
    <p:sldId id="274" r:id="rId8"/>
    <p:sldId id="275" r:id="rId9"/>
    <p:sldId id="276" r:id="rId10"/>
    <p:sldId id="262" r:id="rId11"/>
    <p:sldId id="257" r:id="rId12"/>
    <p:sldId id="258" r:id="rId13"/>
    <p:sldId id="259" r:id="rId14"/>
    <p:sldId id="265" r:id="rId15"/>
    <p:sldId id="266" r:id="rId16"/>
    <p:sldId id="267" r:id="rId17"/>
    <p:sldId id="268" r:id="rId18"/>
    <p:sldId id="281" r:id="rId19"/>
    <p:sldId id="282" r:id="rId20"/>
    <p:sldId id="283" r:id="rId21"/>
    <p:sldId id="284" r:id="rId22"/>
    <p:sldId id="285" r:id="rId23"/>
    <p:sldId id="286" r:id="rId24"/>
    <p:sldId id="269" r:id="rId25"/>
    <p:sldId id="270" r:id="rId26"/>
    <p:sldId id="271" r:id="rId27"/>
    <p:sldId id="272" r:id="rId28"/>
    <p:sldId id="273" r:id="rId29"/>
    <p:sldId id="287" r:id="rId30"/>
    <p:sldId id="288" r:id="rId31"/>
    <p:sldId id="289" r:id="rId32"/>
    <p:sldId id="290" r:id="rId33"/>
    <p:sldId id="291" r:id="rId34"/>
    <p:sldId id="292" r:id="rId35"/>
    <p:sldId id="293" r:id="rId36"/>
    <p:sldId id="294" r:id="rId37"/>
    <p:sldId id="298" r:id="rId38"/>
    <p:sldId id="295" r:id="rId39"/>
    <p:sldId id="297" r:id="rId40"/>
    <p:sldId id="296" r:id="rId41"/>
    <p:sldId id="299" r:id="rId42"/>
    <p:sldId id="300" r:id="rId43"/>
    <p:sldId id="301" r:id="rId44"/>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64" d="100"/>
          <a:sy n="164" d="100"/>
        </p:scale>
        <p:origin x="-114" y="6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B667A4-F445-4797-8EC1-B60AD53A5638}" type="doc">
      <dgm:prSet loTypeId="urn:microsoft.com/office/officeart/2005/8/layout/chevron2" loCatId="process" qsTypeId="urn:microsoft.com/office/officeart/2005/8/quickstyle/simple1" qsCatId="simple" csTypeId="urn:microsoft.com/office/officeart/2005/8/colors/accent1_2" csCatId="accent1" phldr="1"/>
      <dgm:spPr/>
    </dgm:pt>
    <dgm:pt modelId="{E390CE9D-712F-421A-B1A0-505BA2DCF2E8}">
      <dgm:prSet phldrT="[Metin]" custT="1"/>
      <dgm:spPr/>
      <dgm:t>
        <a:bodyPr/>
        <a:lstStyle/>
        <a:p>
          <a:r>
            <a:rPr lang="tr-TR" sz="1600" b="1" dirty="0" smtClean="0"/>
            <a:t>1. ay</a:t>
          </a:r>
          <a:endParaRPr lang="tr-TR" sz="1600" b="1" dirty="0"/>
        </a:p>
      </dgm:t>
    </dgm:pt>
    <dgm:pt modelId="{30AAB9A3-D83C-4B76-920C-475EAA78FD03}" type="parTrans" cxnId="{580D3EA7-6A2E-497F-A2C0-87B6F35B6FA6}">
      <dgm:prSet/>
      <dgm:spPr/>
      <dgm:t>
        <a:bodyPr/>
        <a:lstStyle/>
        <a:p>
          <a:endParaRPr lang="tr-TR" sz="1100"/>
        </a:p>
      </dgm:t>
    </dgm:pt>
    <dgm:pt modelId="{7AC2F012-D1E6-4513-80A1-85EF7B856231}" type="sibTrans" cxnId="{580D3EA7-6A2E-497F-A2C0-87B6F35B6FA6}">
      <dgm:prSet/>
      <dgm:spPr/>
      <dgm:t>
        <a:bodyPr/>
        <a:lstStyle/>
        <a:p>
          <a:endParaRPr lang="tr-TR" sz="1100"/>
        </a:p>
      </dgm:t>
    </dgm:pt>
    <dgm:pt modelId="{68146AB9-42F8-4B38-AB62-98593D026CD2}">
      <dgm:prSet phldrT="[Metin]" custT="1"/>
      <dgm:spPr/>
      <dgm:t>
        <a:bodyPr/>
        <a:lstStyle/>
        <a:p>
          <a:r>
            <a:rPr lang="tr-TR" sz="1600" b="1" dirty="0" smtClean="0"/>
            <a:t>2. ay</a:t>
          </a:r>
          <a:endParaRPr lang="tr-TR" sz="1600" b="1" dirty="0"/>
        </a:p>
      </dgm:t>
    </dgm:pt>
    <dgm:pt modelId="{94F6EE24-E1E1-4DA4-A493-20D88C056DFD}" type="parTrans" cxnId="{5CDE7AE1-3658-4B5C-9ECC-B36B5BC7A3AC}">
      <dgm:prSet/>
      <dgm:spPr/>
      <dgm:t>
        <a:bodyPr/>
        <a:lstStyle/>
        <a:p>
          <a:endParaRPr lang="tr-TR" sz="1100"/>
        </a:p>
      </dgm:t>
    </dgm:pt>
    <dgm:pt modelId="{D534EE5F-19AE-405A-9F5B-0011845031ED}" type="sibTrans" cxnId="{5CDE7AE1-3658-4B5C-9ECC-B36B5BC7A3AC}">
      <dgm:prSet/>
      <dgm:spPr/>
      <dgm:t>
        <a:bodyPr/>
        <a:lstStyle/>
        <a:p>
          <a:endParaRPr lang="tr-TR" sz="1100"/>
        </a:p>
      </dgm:t>
    </dgm:pt>
    <dgm:pt modelId="{85A25283-C998-417B-89B2-C69D11E5FD1E}">
      <dgm:prSet phldrT="[Metin]" custT="1"/>
      <dgm:spPr/>
      <dgm:t>
        <a:bodyPr/>
        <a:lstStyle/>
        <a:p>
          <a:r>
            <a:rPr lang="tr-TR" sz="1600" b="1" dirty="0" smtClean="0"/>
            <a:t>3. ay</a:t>
          </a:r>
          <a:endParaRPr lang="tr-TR" sz="1600" b="1" dirty="0"/>
        </a:p>
      </dgm:t>
    </dgm:pt>
    <dgm:pt modelId="{9FF49F82-318F-469A-B5F8-3FA3CFC6F0FB}" type="parTrans" cxnId="{65EB7650-13E3-4FEE-809F-FFD94E6BFA75}">
      <dgm:prSet/>
      <dgm:spPr/>
      <dgm:t>
        <a:bodyPr/>
        <a:lstStyle/>
        <a:p>
          <a:endParaRPr lang="tr-TR" sz="1100"/>
        </a:p>
      </dgm:t>
    </dgm:pt>
    <dgm:pt modelId="{7EAD38E5-125F-4718-AA32-FB82107EEEB1}" type="sibTrans" cxnId="{65EB7650-13E3-4FEE-809F-FFD94E6BFA75}">
      <dgm:prSet/>
      <dgm:spPr/>
      <dgm:t>
        <a:bodyPr/>
        <a:lstStyle/>
        <a:p>
          <a:endParaRPr lang="tr-TR" sz="1100"/>
        </a:p>
      </dgm:t>
    </dgm:pt>
    <dgm:pt modelId="{7FAB6912-C33F-452F-8B13-DA2EC11E232B}">
      <dgm:prSet custT="1"/>
      <dgm:spPr/>
      <dgm:t>
        <a:bodyPr/>
        <a:lstStyle/>
        <a:p>
          <a:r>
            <a:rPr lang="tr-TR" sz="1100" dirty="0" smtClean="0"/>
            <a:t>Bilgilendirme ve gönüllü olurunun alınması (sorumlular AA ve BB )</a:t>
          </a:r>
          <a:endParaRPr lang="tr-TR" sz="1100" dirty="0"/>
        </a:p>
      </dgm:t>
    </dgm:pt>
    <dgm:pt modelId="{74E6731D-2F04-4EA4-BE16-59C44FAB04EB}" type="parTrans" cxnId="{60AC12D0-2229-4270-98AD-2EA852A81582}">
      <dgm:prSet/>
      <dgm:spPr/>
      <dgm:t>
        <a:bodyPr/>
        <a:lstStyle/>
        <a:p>
          <a:endParaRPr lang="tr-TR" sz="1100"/>
        </a:p>
      </dgm:t>
    </dgm:pt>
    <dgm:pt modelId="{FBF7474D-25B3-442E-BC24-75E1E9B54324}" type="sibTrans" cxnId="{60AC12D0-2229-4270-98AD-2EA852A81582}">
      <dgm:prSet/>
      <dgm:spPr/>
      <dgm:t>
        <a:bodyPr/>
        <a:lstStyle/>
        <a:p>
          <a:endParaRPr lang="tr-TR" sz="1100"/>
        </a:p>
      </dgm:t>
    </dgm:pt>
    <dgm:pt modelId="{98F9531C-61E8-4002-84EA-4F26D18DB245}">
      <dgm:prSet custT="1"/>
      <dgm:spPr/>
      <dgm:t>
        <a:bodyPr/>
        <a:lstStyle/>
        <a:p>
          <a:r>
            <a:rPr lang="tr-TR" sz="1100" dirty="0" smtClean="0"/>
            <a:t>İlk muayenelerin</a:t>
          </a:r>
          <a:r>
            <a:rPr lang="tr-TR" sz="1100" baseline="0" dirty="0" smtClean="0"/>
            <a:t> gerçekleştirilmesi ve örneklerin alınması</a:t>
          </a:r>
          <a:r>
            <a:rPr lang="tr-TR" sz="1100" dirty="0" smtClean="0"/>
            <a:t> (sorumlular  AA ve BB)</a:t>
          </a:r>
          <a:endParaRPr lang="tr-TR" sz="1100" dirty="0"/>
        </a:p>
      </dgm:t>
    </dgm:pt>
    <dgm:pt modelId="{3B6ABFD3-DADE-41CA-A50D-3C475A62026B}" type="parTrans" cxnId="{8C7D6304-7038-489D-9D6A-93258B732EF4}">
      <dgm:prSet/>
      <dgm:spPr/>
      <dgm:t>
        <a:bodyPr/>
        <a:lstStyle/>
        <a:p>
          <a:endParaRPr lang="tr-TR" sz="1100"/>
        </a:p>
      </dgm:t>
    </dgm:pt>
    <dgm:pt modelId="{CBA0D8E3-AF84-4E30-8F99-F31B6A1B008E}" type="sibTrans" cxnId="{8C7D6304-7038-489D-9D6A-93258B732EF4}">
      <dgm:prSet/>
      <dgm:spPr/>
      <dgm:t>
        <a:bodyPr/>
        <a:lstStyle/>
        <a:p>
          <a:endParaRPr lang="tr-TR" sz="1100"/>
        </a:p>
      </dgm:t>
    </dgm:pt>
    <dgm:pt modelId="{CA7E0232-089E-4CBD-81B7-C1A91AA9BD5F}">
      <dgm:prSet custT="1"/>
      <dgm:spPr/>
      <dgm:t>
        <a:bodyPr/>
        <a:lstStyle/>
        <a:p>
          <a:pPr rtl="0"/>
          <a:r>
            <a:rPr lang="tr-TR" sz="1100" dirty="0" smtClean="0"/>
            <a:t>Araştırma ilacının verilmesi (sorumlular  AA ve BB)</a:t>
          </a:r>
          <a:endParaRPr lang="tr-TR" sz="1100" dirty="0"/>
        </a:p>
      </dgm:t>
    </dgm:pt>
    <dgm:pt modelId="{398D8DEB-4DDD-49EA-9229-900097874C40}" type="parTrans" cxnId="{AEFF14BC-8481-4160-8278-0B30F1591DE3}">
      <dgm:prSet/>
      <dgm:spPr/>
      <dgm:t>
        <a:bodyPr/>
        <a:lstStyle/>
        <a:p>
          <a:endParaRPr lang="tr-TR" sz="1100"/>
        </a:p>
      </dgm:t>
    </dgm:pt>
    <dgm:pt modelId="{501F1CEC-B692-4DCA-AD5C-3AE57D7268F4}" type="sibTrans" cxnId="{AEFF14BC-8481-4160-8278-0B30F1591DE3}">
      <dgm:prSet/>
      <dgm:spPr/>
      <dgm:t>
        <a:bodyPr/>
        <a:lstStyle/>
        <a:p>
          <a:endParaRPr lang="tr-TR" sz="1100"/>
        </a:p>
      </dgm:t>
    </dgm:pt>
    <dgm:pt modelId="{48947581-72FD-4E46-837B-B438394AFF01}">
      <dgm:prSet custT="1"/>
      <dgm:spPr/>
      <dgm:t>
        <a:bodyPr/>
        <a:lstStyle/>
        <a:p>
          <a:r>
            <a:rPr lang="tr-TR" sz="1100" dirty="0" smtClean="0"/>
            <a:t>Kontrol</a:t>
          </a:r>
          <a:r>
            <a:rPr lang="tr-TR" sz="1100" baseline="0" dirty="0" smtClean="0"/>
            <a:t> muayeneleri </a:t>
          </a:r>
          <a:r>
            <a:rPr lang="tr-TR" sz="1100" dirty="0" smtClean="0"/>
            <a:t>(sorumlular  AA ve BB)</a:t>
          </a:r>
          <a:endParaRPr lang="tr-TR" sz="1100" dirty="0"/>
        </a:p>
      </dgm:t>
    </dgm:pt>
    <dgm:pt modelId="{6DE40B1C-7796-49B9-BDA8-F88B196FA169}" type="parTrans" cxnId="{DECCD15E-9848-44C7-A853-49095788EF1E}">
      <dgm:prSet/>
      <dgm:spPr/>
      <dgm:t>
        <a:bodyPr/>
        <a:lstStyle/>
        <a:p>
          <a:endParaRPr lang="tr-TR" sz="1100"/>
        </a:p>
      </dgm:t>
    </dgm:pt>
    <dgm:pt modelId="{D4602573-CC62-402A-AD54-CDB0CC04B3AB}" type="sibTrans" cxnId="{DECCD15E-9848-44C7-A853-49095788EF1E}">
      <dgm:prSet/>
      <dgm:spPr/>
      <dgm:t>
        <a:bodyPr/>
        <a:lstStyle/>
        <a:p>
          <a:endParaRPr lang="tr-TR" sz="1100"/>
        </a:p>
      </dgm:t>
    </dgm:pt>
    <dgm:pt modelId="{4D9479F5-8A66-45D1-9F18-1C5EB5028F46}">
      <dgm:prSet custT="1"/>
      <dgm:spPr/>
      <dgm:t>
        <a:bodyPr/>
        <a:lstStyle/>
        <a:p>
          <a:r>
            <a:rPr lang="tr-TR" sz="1100" dirty="0" smtClean="0"/>
            <a:t>2. örneklerin</a:t>
          </a:r>
          <a:r>
            <a:rPr lang="tr-TR" sz="1100" baseline="0" dirty="0" smtClean="0"/>
            <a:t> toplanması </a:t>
          </a:r>
          <a:r>
            <a:rPr lang="tr-TR" sz="1100" dirty="0" smtClean="0"/>
            <a:t>(sorumlular  AA ve BB)</a:t>
          </a:r>
          <a:endParaRPr lang="tr-TR" sz="1100" dirty="0"/>
        </a:p>
      </dgm:t>
    </dgm:pt>
    <dgm:pt modelId="{133E2EC0-2263-41C9-8E57-76986D3CF44D}" type="parTrans" cxnId="{9070F622-1175-4368-9BA6-0CEC1C24200A}">
      <dgm:prSet/>
      <dgm:spPr/>
      <dgm:t>
        <a:bodyPr/>
        <a:lstStyle/>
        <a:p>
          <a:endParaRPr lang="tr-TR" sz="1100"/>
        </a:p>
      </dgm:t>
    </dgm:pt>
    <dgm:pt modelId="{8A4EA4EC-D4A1-435A-9494-02D8406EF417}" type="sibTrans" cxnId="{9070F622-1175-4368-9BA6-0CEC1C24200A}">
      <dgm:prSet/>
      <dgm:spPr/>
      <dgm:t>
        <a:bodyPr/>
        <a:lstStyle/>
        <a:p>
          <a:endParaRPr lang="tr-TR" sz="1100"/>
        </a:p>
      </dgm:t>
    </dgm:pt>
    <dgm:pt modelId="{D733D8FE-05CD-4018-A9F0-5FCFE9000282}">
      <dgm:prSet custT="1"/>
      <dgm:spPr/>
      <dgm:t>
        <a:bodyPr/>
        <a:lstStyle/>
        <a:p>
          <a:endParaRPr lang="tr-TR" sz="1100" dirty="0"/>
        </a:p>
      </dgm:t>
    </dgm:pt>
    <dgm:pt modelId="{6B2FBE13-ED8C-458F-AAEB-77D3BFE68A75}" type="parTrans" cxnId="{0ACF7BB8-EFC9-42EE-84E2-7D5A9C4FBBB7}">
      <dgm:prSet/>
      <dgm:spPr/>
      <dgm:t>
        <a:bodyPr/>
        <a:lstStyle/>
        <a:p>
          <a:endParaRPr lang="tr-TR" sz="1100"/>
        </a:p>
      </dgm:t>
    </dgm:pt>
    <dgm:pt modelId="{A93B72B4-9825-491D-8A95-51920A588EF9}" type="sibTrans" cxnId="{0ACF7BB8-EFC9-42EE-84E2-7D5A9C4FBBB7}">
      <dgm:prSet/>
      <dgm:spPr/>
      <dgm:t>
        <a:bodyPr/>
        <a:lstStyle/>
        <a:p>
          <a:endParaRPr lang="tr-TR" sz="1100"/>
        </a:p>
      </dgm:t>
    </dgm:pt>
    <dgm:pt modelId="{DC523617-BF8E-4513-87D3-D61320F05B66}">
      <dgm:prSet custT="1"/>
      <dgm:spPr/>
      <dgm:t>
        <a:bodyPr/>
        <a:lstStyle/>
        <a:p>
          <a:r>
            <a:rPr lang="tr-TR" sz="1100" dirty="0" err="1" smtClean="0"/>
            <a:t>Randomizasyon</a:t>
          </a:r>
          <a:r>
            <a:rPr lang="tr-TR" sz="1100" baseline="0" dirty="0" smtClean="0"/>
            <a:t> ve </a:t>
          </a:r>
          <a:r>
            <a:rPr lang="tr-TR" sz="1100" baseline="0" dirty="0" err="1" smtClean="0"/>
            <a:t>körleme</a:t>
          </a:r>
          <a:r>
            <a:rPr lang="tr-TR" sz="1100" baseline="0" dirty="0" smtClean="0"/>
            <a:t> </a:t>
          </a:r>
          <a:r>
            <a:rPr lang="tr-TR" sz="1100" dirty="0" smtClean="0"/>
            <a:t>(sorumlular  CC)</a:t>
          </a:r>
          <a:endParaRPr lang="tr-TR" sz="1100" dirty="0"/>
        </a:p>
      </dgm:t>
    </dgm:pt>
    <dgm:pt modelId="{D08700E6-5B3D-40A2-B981-95F49011A165}" type="parTrans" cxnId="{F5466631-722B-4594-B84A-67D08999F58D}">
      <dgm:prSet/>
      <dgm:spPr/>
      <dgm:t>
        <a:bodyPr/>
        <a:lstStyle/>
        <a:p>
          <a:endParaRPr lang="tr-TR" sz="1100"/>
        </a:p>
      </dgm:t>
    </dgm:pt>
    <dgm:pt modelId="{07FAFFB1-2AC3-4318-870E-6EC27020DBC1}" type="sibTrans" cxnId="{F5466631-722B-4594-B84A-67D08999F58D}">
      <dgm:prSet/>
      <dgm:spPr/>
      <dgm:t>
        <a:bodyPr/>
        <a:lstStyle/>
        <a:p>
          <a:endParaRPr lang="tr-TR" sz="1100"/>
        </a:p>
      </dgm:t>
    </dgm:pt>
    <dgm:pt modelId="{BD5A0FBF-F608-4E2D-846C-9BBB3F72469D}">
      <dgm:prSet custT="1"/>
      <dgm:spPr/>
      <dgm:t>
        <a:bodyPr/>
        <a:lstStyle/>
        <a:p>
          <a:r>
            <a:rPr lang="tr-TR" sz="1100" dirty="0" smtClean="0"/>
            <a:t>Gönüllülerin dahil etme</a:t>
          </a:r>
          <a:r>
            <a:rPr lang="tr-TR" sz="1100" baseline="0" dirty="0" smtClean="0"/>
            <a:t> kriterlerine göre</a:t>
          </a:r>
          <a:r>
            <a:rPr lang="tr-TR" sz="1100" dirty="0" smtClean="0"/>
            <a:t> seçimi (sorumlular AA, BB ve CC)</a:t>
          </a:r>
          <a:endParaRPr lang="tr-TR" sz="1100" dirty="0"/>
        </a:p>
      </dgm:t>
    </dgm:pt>
    <dgm:pt modelId="{760973AB-7B36-416F-8DBE-451A899ACBBF}" type="parTrans" cxnId="{883F8A63-2C9C-4C26-ADF2-389A67FD7692}">
      <dgm:prSet/>
      <dgm:spPr/>
      <dgm:t>
        <a:bodyPr/>
        <a:lstStyle/>
        <a:p>
          <a:endParaRPr lang="tr-TR" sz="1100"/>
        </a:p>
      </dgm:t>
    </dgm:pt>
    <dgm:pt modelId="{62855804-A362-451D-A67E-73362CD40F5D}" type="sibTrans" cxnId="{883F8A63-2C9C-4C26-ADF2-389A67FD7692}">
      <dgm:prSet/>
      <dgm:spPr/>
      <dgm:t>
        <a:bodyPr/>
        <a:lstStyle/>
        <a:p>
          <a:endParaRPr lang="tr-TR" sz="1100"/>
        </a:p>
      </dgm:t>
    </dgm:pt>
    <dgm:pt modelId="{9F9E193A-FDFC-4002-AD33-8B44FA7C4E9D}">
      <dgm:prSet custT="1"/>
      <dgm:spPr/>
      <dgm:t>
        <a:bodyPr/>
        <a:lstStyle/>
        <a:p>
          <a:r>
            <a:rPr lang="tr-TR" sz="1100" baseline="0" dirty="0" smtClean="0"/>
            <a:t>Olgu rapor formlarının doldurulması </a:t>
          </a:r>
          <a:r>
            <a:rPr lang="tr-TR" sz="1100" dirty="0" smtClean="0"/>
            <a:t>(sorumlular  CC)</a:t>
          </a:r>
          <a:endParaRPr lang="tr-TR" sz="1100" dirty="0"/>
        </a:p>
      </dgm:t>
    </dgm:pt>
    <dgm:pt modelId="{D736519E-2691-4143-9181-9F8AB9F54C67}" type="parTrans" cxnId="{419C0045-78E2-43AD-B323-A18CA72DDAB5}">
      <dgm:prSet/>
      <dgm:spPr/>
      <dgm:t>
        <a:bodyPr/>
        <a:lstStyle/>
        <a:p>
          <a:endParaRPr lang="tr-TR" sz="1100"/>
        </a:p>
      </dgm:t>
    </dgm:pt>
    <dgm:pt modelId="{74458B12-8038-4F13-9BB3-15E0509D3222}" type="sibTrans" cxnId="{419C0045-78E2-43AD-B323-A18CA72DDAB5}">
      <dgm:prSet/>
      <dgm:spPr/>
      <dgm:t>
        <a:bodyPr/>
        <a:lstStyle/>
        <a:p>
          <a:endParaRPr lang="tr-TR" sz="1100"/>
        </a:p>
      </dgm:t>
    </dgm:pt>
    <dgm:pt modelId="{6FF105BB-7800-449F-A767-D3DEF568241C}">
      <dgm:prSet custT="1"/>
      <dgm:spPr/>
      <dgm:t>
        <a:bodyPr/>
        <a:lstStyle/>
        <a:p>
          <a:r>
            <a:rPr lang="tr-TR" sz="1100" baseline="0" dirty="0" err="1" smtClean="0"/>
            <a:t>Advers</a:t>
          </a:r>
          <a:r>
            <a:rPr lang="tr-TR" sz="1100" baseline="0" dirty="0" smtClean="0"/>
            <a:t> etki varsa bildirilmesi </a:t>
          </a:r>
          <a:r>
            <a:rPr lang="tr-TR" sz="1100" dirty="0" smtClean="0"/>
            <a:t>(sorumlular  CC)</a:t>
          </a:r>
          <a:endParaRPr lang="tr-TR" sz="1100" dirty="0"/>
        </a:p>
      </dgm:t>
    </dgm:pt>
    <dgm:pt modelId="{1C9D2C5B-550A-4D47-A931-976A35834FF0}" type="parTrans" cxnId="{74DC9B1E-B57A-437C-83F7-959B6C16F0EB}">
      <dgm:prSet/>
      <dgm:spPr/>
      <dgm:t>
        <a:bodyPr/>
        <a:lstStyle/>
        <a:p>
          <a:endParaRPr lang="tr-TR" sz="1100"/>
        </a:p>
      </dgm:t>
    </dgm:pt>
    <dgm:pt modelId="{B0A8E2EF-049F-44A6-AD70-BE9CD6A160F7}" type="sibTrans" cxnId="{74DC9B1E-B57A-437C-83F7-959B6C16F0EB}">
      <dgm:prSet/>
      <dgm:spPr/>
      <dgm:t>
        <a:bodyPr/>
        <a:lstStyle/>
        <a:p>
          <a:endParaRPr lang="tr-TR" sz="1100"/>
        </a:p>
      </dgm:t>
    </dgm:pt>
    <dgm:pt modelId="{A38529A5-563D-48AE-ABDE-401751B5F0F0}">
      <dgm:prSet custT="1"/>
      <dgm:spPr/>
      <dgm:t>
        <a:bodyPr/>
        <a:lstStyle/>
        <a:p>
          <a:r>
            <a:rPr lang="tr-TR" sz="1100" dirty="0" smtClean="0"/>
            <a:t>Veri kaydının kapatılması (sorumlular  AA ve BB)</a:t>
          </a:r>
          <a:endParaRPr lang="tr-TR" sz="1100" dirty="0"/>
        </a:p>
      </dgm:t>
    </dgm:pt>
    <dgm:pt modelId="{476EE8BF-942E-4AC3-A27B-C857941F190B}" type="parTrans" cxnId="{E440A6BB-15EE-4434-A3CA-42471F318DAD}">
      <dgm:prSet/>
      <dgm:spPr/>
      <dgm:t>
        <a:bodyPr/>
        <a:lstStyle/>
        <a:p>
          <a:endParaRPr lang="tr-TR" sz="1100"/>
        </a:p>
      </dgm:t>
    </dgm:pt>
    <dgm:pt modelId="{BC5A6F32-C562-4090-A1D9-91A12DEFDFB8}" type="sibTrans" cxnId="{E440A6BB-15EE-4434-A3CA-42471F318DAD}">
      <dgm:prSet/>
      <dgm:spPr/>
      <dgm:t>
        <a:bodyPr/>
        <a:lstStyle/>
        <a:p>
          <a:endParaRPr lang="tr-TR" sz="1100"/>
        </a:p>
      </dgm:t>
    </dgm:pt>
    <dgm:pt modelId="{D9197257-DF07-44CB-A883-371C8A89E3FF}">
      <dgm:prSet custT="1"/>
      <dgm:spPr/>
      <dgm:t>
        <a:bodyPr/>
        <a:lstStyle/>
        <a:p>
          <a:r>
            <a:rPr lang="tr-TR" sz="1100" dirty="0" smtClean="0"/>
            <a:t>Sonuçların bildirilmesi (sorumlular  AA, BB, CC ve DD)</a:t>
          </a:r>
          <a:endParaRPr lang="tr-TR" sz="1100" dirty="0"/>
        </a:p>
      </dgm:t>
    </dgm:pt>
    <dgm:pt modelId="{23069561-AEAC-481F-A13D-40DCC935DC40}" type="parTrans" cxnId="{D613C0CF-695B-4C98-9436-A9220B629BC4}">
      <dgm:prSet/>
      <dgm:spPr/>
      <dgm:t>
        <a:bodyPr/>
        <a:lstStyle/>
        <a:p>
          <a:endParaRPr lang="tr-TR" sz="1100"/>
        </a:p>
      </dgm:t>
    </dgm:pt>
    <dgm:pt modelId="{D9F44278-D320-4B9D-8F10-FC53B2EC6274}" type="sibTrans" cxnId="{D613C0CF-695B-4C98-9436-A9220B629BC4}">
      <dgm:prSet/>
      <dgm:spPr/>
      <dgm:t>
        <a:bodyPr/>
        <a:lstStyle/>
        <a:p>
          <a:endParaRPr lang="tr-TR" sz="1100"/>
        </a:p>
      </dgm:t>
    </dgm:pt>
    <dgm:pt modelId="{EB2A3244-1DB4-43BC-A60D-EFA513F87427}">
      <dgm:prSet custT="1"/>
      <dgm:spPr/>
      <dgm:t>
        <a:bodyPr/>
        <a:lstStyle/>
        <a:p>
          <a:r>
            <a:rPr lang="tr-TR" sz="1100" dirty="0" smtClean="0"/>
            <a:t>Veri analizi (sorumlular  AA, BB, CC ve DD)</a:t>
          </a:r>
          <a:endParaRPr lang="tr-TR" sz="1100" dirty="0"/>
        </a:p>
      </dgm:t>
    </dgm:pt>
    <dgm:pt modelId="{81889B38-1B9F-4F3D-A46A-A93CCC2F4285}" type="parTrans" cxnId="{E6FD11FA-1834-44A3-9500-5D4D2410384A}">
      <dgm:prSet/>
      <dgm:spPr/>
      <dgm:t>
        <a:bodyPr/>
        <a:lstStyle/>
        <a:p>
          <a:endParaRPr lang="tr-TR" sz="1100"/>
        </a:p>
      </dgm:t>
    </dgm:pt>
    <dgm:pt modelId="{6223FCC5-B313-4289-8E15-5CA3451EEE2B}" type="sibTrans" cxnId="{E6FD11FA-1834-44A3-9500-5D4D2410384A}">
      <dgm:prSet/>
      <dgm:spPr/>
      <dgm:t>
        <a:bodyPr/>
        <a:lstStyle/>
        <a:p>
          <a:endParaRPr lang="tr-TR" sz="1100"/>
        </a:p>
      </dgm:t>
    </dgm:pt>
    <dgm:pt modelId="{6C105A06-3EF1-4FFA-B6E2-0FE236DA697C}">
      <dgm:prSet custT="1"/>
      <dgm:spPr/>
      <dgm:t>
        <a:bodyPr/>
        <a:lstStyle/>
        <a:p>
          <a:r>
            <a:rPr lang="tr-TR" sz="1100" dirty="0" smtClean="0"/>
            <a:t>Makale yazımı (sorumlular  AA, BB, CC ve DD)</a:t>
          </a:r>
          <a:endParaRPr lang="tr-TR" sz="1100" dirty="0"/>
        </a:p>
      </dgm:t>
    </dgm:pt>
    <dgm:pt modelId="{B6B6DFCD-A25F-496C-B5F0-233C758E33D2}" type="parTrans" cxnId="{B10BF589-BBE8-4E17-AA9D-780A23B17DA6}">
      <dgm:prSet/>
      <dgm:spPr/>
      <dgm:t>
        <a:bodyPr/>
        <a:lstStyle/>
        <a:p>
          <a:endParaRPr lang="tr-TR" sz="1100"/>
        </a:p>
      </dgm:t>
    </dgm:pt>
    <dgm:pt modelId="{DCFCA98F-ECAE-404D-AD7F-6165F122CAB2}" type="sibTrans" cxnId="{B10BF589-BBE8-4E17-AA9D-780A23B17DA6}">
      <dgm:prSet/>
      <dgm:spPr/>
      <dgm:t>
        <a:bodyPr/>
        <a:lstStyle/>
        <a:p>
          <a:endParaRPr lang="tr-TR" sz="1100"/>
        </a:p>
      </dgm:t>
    </dgm:pt>
    <dgm:pt modelId="{DCDD9F32-D8B5-43DD-89EC-019B7FE660E7}">
      <dgm:prSet custT="1"/>
      <dgm:spPr/>
      <dgm:t>
        <a:bodyPr/>
        <a:lstStyle/>
        <a:p>
          <a:r>
            <a:rPr lang="tr-TR" sz="1100" dirty="0" smtClean="0"/>
            <a:t>…</a:t>
          </a:r>
          <a:endParaRPr lang="tr-TR" sz="1100" dirty="0"/>
        </a:p>
      </dgm:t>
    </dgm:pt>
    <dgm:pt modelId="{5698CB2E-1DDE-448A-B788-29D228E4D967}" type="parTrans" cxnId="{07CC2980-140D-4888-A3BE-3F4961B07A9B}">
      <dgm:prSet/>
      <dgm:spPr/>
      <dgm:t>
        <a:bodyPr/>
        <a:lstStyle/>
        <a:p>
          <a:endParaRPr lang="tr-TR" sz="1100"/>
        </a:p>
      </dgm:t>
    </dgm:pt>
    <dgm:pt modelId="{BC905760-4E48-4CFF-802B-2CB6DE7162A2}" type="sibTrans" cxnId="{07CC2980-140D-4888-A3BE-3F4961B07A9B}">
      <dgm:prSet/>
      <dgm:spPr/>
      <dgm:t>
        <a:bodyPr/>
        <a:lstStyle/>
        <a:p>
          <a:endParaRPr lang="tr-TR" sz="1100"/>
        </a:p>
      </dgm:t>
    </dgm:pt>
    <dgm:pt modelId="{AAFDDA12-5595-405E-831D-8370D000CC95}">
      <dgm:prSet custT="1"/>
      <dgm:spPr/>
      <dgm:t>
        <a:bodyPr/>
        <a:lstStyle/>
        <a:p>
          <a:r>
            <a:rPr lang="tr-TR" sz="1100" dirty="0" smtClean="0"/>
            <a:t>Çalışma ekibinin araştırma işlemleri ile ilgili bilgilendirilmeleri ve eğitimleri (sorumlular Araştırmacı AA) </a:t>
          </a:r>
          <a:endParaRPr lang="tr-TR" sz="1100" dirty="0"/>
        </a:p>
      </dgm:t>
    </dgm:pt>
    <dgm:pt modelId="{C7886A14-9501-4A5B-9742-C5DDDF88CC90}" type="parTrans" cxnId="{4EE685B3-2C4B-4834-9017-97FCE60FEEFE}">
      <dgm:prSet/>
      <dgm:spPr/>
      <dgm:t>
        <a:bodyPr/>
        <a:lstStyle/>
        <a:p>
          <a:endParaRPr lang="tr-TR" sz="1100"/>
        </a:p>
      </dgm:t>
    </dgm:pt>
    <dgm:pt modelId="{398495F3-C309-4407-980E-2CC68CB2644B}" type="sibTrans" cxnId="{4EE685B3-2C4B-4834-9017-97FCE60FEEFE}">
      <dgm:prSet/>
      <dgm:spPr/>
      <dgm:t>
        <a:bodyPr/>
        <a:lstStyle/>
        <a:p>
          <a:endParaRPr lang="tr-TR" sz="1100"/>
        </a:p>
      </dgm:t>
    </dgm:pt>
    <dgm:pt modelId="{D77225D7-CFD9-43F1-AB2C-A2D360A1DAA6}" type="pres">
      <dgm:prSet presAssocID="{8EB667A4-F445-4797-8EC1-B60AD53A5638}" presName="linearFlow" presStyleCnt="0">
        <dgm:presLayoutVars>
          <dgm:dir/>
          <dgm:animLvl val="lvl"/>
          <dgm:resizeHandles val="exact"/>
        </dgm:presLayoutVars>
      </dgm:prSet>
      <dgm:spPr/>
    </dgm:pt>
    <dgm:pt modelId="{4A0E1F05-CBC9-4819-B7F4-A7AF8BC63332}" type="pres">
      <dgm:prSet presAssocID="{E390CE9D-712F-421A-B1A0-505BA2DCF2E8}" presName="composite" presStyleCnt="0"/>
      <dgm:spPr/>
    </dgm:pt>
    <dgm:pt modelId="{F264F2AC-4538-4883-BC34-F0A7156E473D}" type="pres">
      <dgm:prSet presAssocID="{E390CE9D-712F-421A-B1A0-505BA2DCF2E8}" presName="parentText" presStyleLbl="alignNode1" presStyleIdx="0" presStyleCnt="3">
        <dgm:presLayoutVars>
          <dgm:chMax val="1"/>
          <dgm:bulletEnabled val="1"/>
        </dgm:presLayoutVars>
      </dgm:prSet>
      <dgm:spPr/>
      <dgm:t>
        <a:bodyPr/>
        <a:lstStyle/>
        <a:p>
          <a:endParaRPr lang="tr-TR"/>
        </a:p>
      </dgm:t>
    </dgm:pt>
    <dgm:pt modelId="{E85124D3-5DC5-4A6D-879A-94324E0ED649}" type="pres">
      <dgm:prSet presAssocID="{E390CE9D-712F-421A-B1A0-505BA2DCF2E8}" presName="descendantText" presStyleLbl="alignAcc1" presStyleIdx="0" presStyleCnt="3" custScaleY="115162" custLinFactNeighborX="1005">
        <dgm:presLayoutVars>
          <dgm:bulletEnabled val="1"/>
        </dgm:presLayoutVars>
      </dgm:prSet>
      <dgm:spPr/>
      <dgm:t>
        <a:bodyPr/>
        <a:lstStyle/>
        <a:p>
          <a:endParaRPr lang="tr-TR"/>
        </a:p>
      </dgm:t>
    </dgm:pt>
    <dgm:pt modelId="{A3231146-B032-4E4B-B713-80BA5C098F1D}" type="pres">
      <dgm:prSet presAssocID="{7AC2F012-D1E6-4513-80A1-85EF7B856231}" presName="sp" presStyleCnt="0"/>
      <dgm:spPr/>
    </dgm:pt>
    <dgm:pt modelId="{FEE509E5-BA88-42AA-9040-F55D6C4AD12D}" type="pres">
      <dgm:prSet presAssocID="{68146AB9-42F8-4B38-AB62-98593D026CD2}" presName="composite" presStyleCnt="0"/>
      <dgm:spPr/>
    </dgm:pt>
    <dgm:pt modelId="{011F0221-CD81-4505-B6DE-087F58187A3C}" type="pres">
      <dgm:prSet presAssocID="{68146AB9-42F8-4B38-AB62-98593D026CD2}" presName="parentText" presStyleLbl="alignNode1" presStyleIdx="1" presStyleCnt="3">
        <dgm:presLayoutVars>
          <dgm:chMax val="1"/>
          <dgm:bulletEnabled val="1"/>
        </dgm:presLayoutVars>
      </dgm:prSet>
      <dgm:spPr/>
      <dgm:t>
        <a:bodyPr/>
        <a:lstStyle/>
        <a:p>
          <a:endParaRPr lang="tr-TR"/>
        </a:p>
      </dgm:t>
    </dgm:pt>
    <dgm:pt modelId="{862AD8B2-EAD9-4595-9861-598AAA567234}" type="pres">
      <dgm:prSet presAssocID="{68146AB9-42F8-4B38-AB62-98593D026CD2}" presName="descendantText" presStyleLbl="alignAcc1" presStyleIdx="1" presStyleCnt="3" custLinFactNeighborX="1005">
        <dgm:presLayoutVars>
          <dgm:bulletEnabled val="1"/>
        </dgm:presLayoutVars>
      </dgm:prSet>
      <dgm:spPr/>
      <dgm:t>
        <a:bodyPr/>
        <a:lstStyle/>
        <a:p>
          <a:endParaRPr lang="tr-TR"/>
        </a:p>
      </dgm:t>
    </dgm:pt>
    <dgm:pt modelId="{8DFB6789-2372-4066-B6EA-E7BC857C4E00}" type="pres">
      <dgm:prSet presAssocID="{D534EE5F-19AE-405A-9F5B-0011845031ED}" presName="sp" presStyleCnt="0"/>
      <dgm:spPr/>
    </dgm:pt>
    <dgm:pt modelId="{31AA8B27-D833-4593-BB24-C33A61F1DBB4}" type="pres">
      <dgm:prSet presAssocID="{85A25283-C998-417B-89B2-C69D11E5FD1E}" presName="composite" presStyleCnt="0"/>
      <dgm:spPr/>
    </dgm:pt>
    <dgm:pt modelId="{0C063D1D-1DBA-4666-86FD-2714468B84E3}" type="pres">
      <dgm:prSet presAssocID="{85A25283-C998-417B-89B2-C69D11E5FD1E}" presName="parentText" presStyleLbl="alignNode1" presStyleIdx="2" presStyleCnt="3">
        <dgm:presLayoutVars>
          <dgm:chMax val="1"/>
          <dgm:bulletEnabled val="1"/>
        </dgm:presLayoutVars>
      </dgm:prSet>
      <dgm:spPr/>
      <dgm:t>
        <a:bodyPr/>
        <a:lstStyle/>
        <a:p>
          <a:endParaRPr lang="tr-TR"/>
        </a:p>
      </dgm:t>
    </dgm:pt>
    <dgm:pt modelId="{83B2E6F4-8409-4DC1-B55C-C77DA4916678}" type="pres">
      <dgm:prSet presAssocID="{85A25283-C998-417B-89B2-C69D11E5FD1E}" presName="descendantText" presStyleLbl="alignAcc1" presStyleIdx="2" presStyleCnt="3">
        <dgm:presLayoutVars>
          <dgm:bulletEnabled val="1"/>
        </dgm:presLayoutVars>
      </dgm:prSet>
      <dgm:spPr/>
      <dgm:t>
        <a:bodyPr/>
        <a:lstStyle/>
        <a:p>
          <a:endParaRPr lang="tr-TR"/>
        </a:p>
      </dgm:t>
    </dgm:pt>
  </dgm:ptLst>
  <dgm:cxnLst>
    <dgm:cxn modelId="{4B15B5DD-BB02-4B6F-8338-A0F8B658A209}" type="presOf" srcId="{DC523617-BF8E-4513-87D3-D61320F05B66}" destId="{E85124D3-5DC5-4A6D-879A-94324E0ED649}" srcOrd="0" destOrd="4" presId="urn:microsoft.com/office/officeart/2005/8/layout/chevron2"/>
    <dgm:cxn modelId="{43EF7B0D-AC49-4669-B93E-2EBA4334BF2C}" type="presOf" srcId="{8EB667A4-F445-4797-8EC1-B60AD53A5638}" destId="{D77225D7-CFD9-43F1-AB2C-A2D360A1DAA6}" srcOrd="0" destOrd="0" presId="urn:microsoft.com/office/officeart/2005/8/layout/chevron2"/>
    <dgm:cxn modelId="{0ACF7BB8-EFC9-42EE-84E2-7D5A9C4FBBB7}" srcId="{68146AB9-42F8-4B38-AB62-98593D026CD2}" destId="{D733D8FE-05CD-4018-A9F0-5FCFE9000282}" srcOrd="4" destOrd="0" parTransId="{6B2FBE13-ED8C-458F-AAEB-77D3BFE68A75}" sibTransId="{A93B72B4-9825-491D-8A95-51920A588EF9}"/>
    <dgm:cxn modelId="{23AC27E7-C462-44B6-95DF-B3BCE2349BCF}" type="presOf" srcId="{7FAB6912-C33F-452F-8B13-DA2EC11E232B}" destId="{E85124D3-5DC5-4A6D-879A-94324E0ED649}" srcOrd="0" destOrd="1" presId="urn:microsoft.com/office/officeart/2005/8/layout/chevron2"/>
    <dgm:cxn modelId="{3092A98C-55B1-4DE6-ABE3-6D8EF324D3CA}" type="presOf" srcId="{DCDD9F32-D8B5-43DD-89EC-019B7FE660E7}" destId="{83B2E6F4-8409-4DC1-B55C-C77DA4916678}" srcOrd="0" destOrd="4" presId="urn:microsoft.com/office/officeart/2005/8/layout/chevron2"/>
    <dgm:cxn modelId="{A765417A-7646-4099-8371-EBE8F890D70E}" type="presOf" srcId="{9F9E193A-FDFC-4002-AD33-8B44FA7C4E9D}" destId="{862AD8B2-EAD9-4595-9861-598AAA567234}" srcOrd="0" destOrd="2" presId="urn:microsoft.com/office/officeart/2005/8/layout/chevron2"/>
    <dgm:cxn modelId="{5C872BFF-2E83-404A-989D-BA91F9F5DAA4}" type="presOf" srcId="{CA7E0232-089E-4CBD-81B7-C1A91AA9BD5F}" destId="{E85124D3-5DC5-4A6D-879A-94324E0ED649}" srcOrd="0" destOrd="5" presId="urn:microsoft.com/office/officeart/2005/8/layout/chevron2"/>
    <dgm:cxn modelId="{419C0045-78E2-43AD-B323-A18CA72DDAB5}" srcId="{68146AB9-42F8-4B38-AB62-98593D026CD2}" destId="{9F9E193A-FDFC-4002-AD33-8B44FA7C4E9D}" srcOrd="2" destOrd="0" parTransId="{D736519E-2691-4143-9181-9F8AB9F54C67}" sibTransId="{74458B12-8038-4F13-9BB3-15E0509D3222}"/>
    <dgm:cxn modelId="{883F8A63-2C9C-4C26-ADF2-389A67FD7692}" srcId="{E390CE9D-712F-421A-B1A0-505BA2DCF2E8}" destId="{BD5A0FBF-F608-4E2D-846C-9BBB3F72469D}" srcOrd="2" destOrd="0" parTransId="{760973AB-7B36-416F-8DBE-451A899ACBBF}" sibTransId="{62855804-A362-451D-A67E-73362CD40F5D}"/>
    <dgm:cxn modelId="{8C7D6304-7038-489D-9D6A-93258B732EF4}" srcId="{E390CE9D-712F-421A-B1A0-505BA2DCF2E8}" destId="{98F9531C-61E8-4002-84EA-4F26D18DB245}" srcOrd="3" destOrd="0" parTransId="{3B6ABFD3-DADE-41CA-A50D-3C475A62026B}" sibTransId="{CBA0D8E3-AF84-4E30-8F99-F31B6A1B008E}"/>
    <dgm:cxn modelId="{6F7E786B-5B6A-4E8F-8A25-00F7C2F72CE5}" type="presOf" srcId="{4D9479F5-8A66-45D1-9F18-1C5EB5028F46}" destId="{862AD8B2-EAD9-4595-9861-598AAA567234}" srcOrd="0" destOrd="1" presId="urn:microsoft.com/office/officeart/2005/8/layout/chevron2"/>
    <dgm:cxn modelId="{DECCD15E-9848-44C7-A853-49095788EF1E}" srcId="{68146AB9-42F8-4B38-AB62-98593D026CD2}" destId="{48947581-72FD-4E46-837B-B438394AFF01}" srcOrd="0" destOrd="0" parTransId="{6DE40B1C-7796-49B9-BDA8-F88B196FA169}" sibTransId="{D4602573-CC62-402A-AD54-CDB0CC04B3AB}"/>
    <dgm:cxn modelId="{E440A6BB-15EE-4434-A3CA-42471F318DAD}" srcId="{85A25283-C998-417B-89B2-C69D11E5FD1E}" destId="{A38529A5-563D-48AE-ABDE-401751B5F0F0}" srcOrd="0" destOrd="0" parTransId="{476EE8BF-942E-4AC3-A27B-C857941F190B}" sibTransId="{BC5A6F32-C562-4090-A1D9-91A12DEFDFB8}"/>
    <dgm:cxn modelId="{5CDE7AE1-3658-4B5C-9ECC-B36B5BC7A3AC}" srcId="{8EB667A4-F445-4797-8EC1-B60AD53A5638}" destId="{68146AB9-42F8-4B38-AB62-98593D026CD2}" srcOrd="1" destOrd="0" parTransId="{94F6EE24-E1E1-4DA4-A493-20D88C056DFD}" sibTransId="{D534EE5F-19AE-405A-9F5B-0011845031ED}"/>
    <dgm:cxn modelId="{65EB7650-13E3-4FEE-809F-FFD94E6BFA75}" srcId="{8EB667A4-F445-4797-8EC1-B60AD53A5638}" destId="{85A25283-C998-417B-89B2-C69D11E5FD1E}" srcOrd="2" destOrd="0" parTransId="{9FF49F82-318F-469A-B5F8-3FA3CFC6F0FB}" sibTransId="{7EAD38E5-125F-4718-AA32-FB82107EEEB1}"/>
    <dgm:cxn modelId="{74DC9B1E-B57A-437C-83F7-959B6C16F0EB}" srcId="{68146AB9-42F8-4B38-AB62-98593D026CD2}" destId="{6FF105BB-7800-449F-A767-D3DEF568241C}" srcOrd="3" destOrd="0" parTransId="{1C9D2C5B-550A-4D47-A931-976A35834FF0}" sibTransId="{B0A8E2EF-049F-44A6-AD70-BE9CD6A160F7}"/>
    <dgm:cxn modelId="{4EE685B3-2C4B-4834-9017-97FCE60FEEFE}" srcId="{E390CE9D-712F-421A-B1A0-505BA2DCF2E8}" destId="{AAFDDA12-5595-405E-831D-8370D000CC95}" srcOrd="0" destOrd="0" parTransId="{C7886A14-9501-4A5B-9742-C5DDDF88CC90}" sibTransId="{398495F3-C309-4407-980E-2CC68CB2644B}"/>
    <dgm:cxn modelId="{07CC2980-140D-4888-A3BE-3F4961B07A9B}" srcId="{85A25283-C998-417B-89B2-C69D11E5FD1E}" destId="{DCDD9F32-D8B5-43DD-89EC-019B7FE660E7}" srcOrd="4" destOrd="0" parTransId="{5698CB2E-1DDE-448A-B788-29D228E4D967}" sibTransId="{BC905760-4E48-4CFF-802B-2CB6DE7162A2}"/>
    <dgm:cxn modelId="{8FAD54F5-ABB5-46C4-9800-8960FD0F4066}" type="presOf" srcId="{48947581-72FD-4E46-837B-B438394AFF01}" destId="{862AD8B2-EAD9-4595-9861-598AAA567234}" srcOrd="0" destOrd="0" presId="urn:microsoft.com/office/officeart/2005/8/layout/chevron2"/>
    <dgm:cxn modelId="{B10BF589-BBE8-4E17-AA9D-780A23B17DA6}" srcId="{85A25283-C998-417B-89B2-C69D11E5FD1E}" destId="{6C105A06-3EF1-4FFA-B6E2-0FE236DA697C}" srcOrd="3" destOrd="0" parTransId="{B6B6DFCD-A25F-496C-B5F0-233C758E33D2}" sibTransId="{DCFCA98F-ECAE-404D-AD7F-6165F122CAB2}"/>
    <dgm:cxn modelId="{7964FF3B-E12A-4D66-93CC-7AC76592FB42}" type="presOf" srcId="{68146AB9-42F8-4B38-AB62-98593D026CD2}" destId="{011F0221-CD81-4505-B6DE-087F58187A3C}" srcOrd="0" destOrd="0" presId="urn:microsoft.com/office/officeart/2005/8/layout/chevron2"/>
    <dgm:cxn modelId="{B9DD0D6C-9283-438E-BFA7-BA0AB0FBC687}" type="presOf" srcId="{85A25283-C998-417B-89B2-C69D11E5FD1E}" destId="{0C063D1D-1DBA-4666-86FD-2714468B84E3}" srcOrd="0" destOrd="0" presId="urn:microsoft.com/office/officeart/2005/8/layout/chevron2"/>
    <dgm:cxn modelId="{948DA542-8D46-409C-9C8D-B16830D79C92}" type="presOf" srcId="{D9197257-DF07-44CB-A883-371C8A89E3FF}" destId="{83B2E6F4-8409-4DC1-B55C-C77DA4916678}" srcOrd="0" destOrd="2" presId="urn:microsoft.com/office/officeart/2005/8/layout/chevron2"/>
    <dgm:cxn modelId="{E6FD11FA-1834-44A3-9500-5D4D2410384A}" srcId="{85A25283-C998-417B-89B2-C69D11E5FD1E}" destId="{EB2A3244-1DB4-43BC-A60D-EFA513F87427}" srcOrd="1" destOrd="0" parTransId="{81889B38-1B9F-4F3D-A46A-A93CCC2F4285}" sibTransId="{6223FCC5-B313-4289-8E15-5CA3451EEE2B}"/>
    <dgm:cxn modelId="{F5466631-722B-4594-B84A-67D08999F58D}" srcId="{E390CE9D-712F-421A-B1A0-505BA2DCF2E8}" destId="{DC523617-BF8E-4513-87D3-D61320F05B66}" srcOrd="4" destOrd="0" parTransId="{D08700E6-5B3D-40A2-B981-95F49011A165}" sibTransId="{07FAFFB1-2AC3-4318-870E-6EC27020DBC1}"/>
    <dgm:cxn modelId="{AEFF14BC-8481-4160-8278-0B30F1591DE3}" srcId="{E390CE9D-712F-421A-B1A0-505BA2DCF2E8}" destId="{CA7E0232-089E-4CBD-81B7-C1A91AA9BD5F}" srcOrd="5" destOrd="0" parTransId="{398D8DEB-4DDD-49EA-9229-900097874C40}" sibTransId="{501F1CEC-B692-4DCA-AD5C-3AE57D7268F4}"/>
    <dgm:cxn modelId="{90ABB339-F3DE-488D-8A53-2A9681CB41E3}" type="presOf" srcId="{BD5A0FBF-F608-4E2D-846C-9BBB3F72469D}" destId="{E85124D3-5DC5-4A6D-879A-94324E0ED649}" srcOrd="0" destOrd="2" presId="urn:microsoft.com/office/officeart/2005/8/layout/chevron2"/>
    <dgm:cxn modelId="{D613C0CF-695B-4C98-9436-A9220B629BC4}" srcId="{85A25283-C998-417B-89B2-C69D11E5FD1E}" destId="{D9197257-DF07-44CB-A883-371C8A89E3FF}" srcOrd="2" destOrd="0" parTransId="{23069561-AEAC-481F-A13D-40DCC935DC40}" sibTransId="{D9F44278-D320-4B9D-8F10-FC53B2EC6274}"/>
    <dgm:cxn modelId="{94CA9DAA-BA1D-4216-9D0F-7951B1D86B30}" type="presOf" srcId="{6C105A06-3EF1-4FFA-B6E2-0FE236DA697C}" destId="{83B2E6F4-8409-4DC1-B55C-C77DA4916678}" srcOrd="0" destOrd="3" presId="urn:microsoft.com/office/officeart/2005/8/layout/chevron2"/>
    <dgm:cxn modelId="{410476CF-EB34-4ABB-BEA6-53EA8E49BF73}" type="presOf" srcId="{EB2A3244-1DB4-43BC-A60D-EFA513F87427}" destId="{83B2E6F4-8409-4DC1-B55C-C77DA4916678}" srcOrd="0" destOrd="1" presId="urn:microsoft.com/office/officeart/2005/8/layout/chevron2"/>
    <dgm:cxn modelId="{9B312032-F62B-4D3A-A986-7B4BE5412A39}" type="presOf" srcId="{D733D8FE-05CD-4018-A9F0-5FCFE9000282}" destId="{862AD8B2-EAD9-4595-9861-598AAA567234}" srcOrd="0" destOrd="4" presId="urn:microsoft.com/office/officeart/2005/8/layout/chevron2"/>
    <dgm:cxn modelId="{33FAF616-E6A0-469C-9C35-EED0642DFED9}" type="presOf" srcId="{A38529A5-563D-48AE-ABDE-401751B5F0F0}" destId="{83B2E6F4-8409-4DC1-B55C-C77DA4916678}" srcOrd="0" destOrd="0" presId="urn:microsoft.com/office/officeart/2005/8/layout/chevron2"/>
    <dgm:cxn modelId="{40630C45-081E-4C14-BB73-A68C90CB082D}" type="presOf" srcId="{AAFDDA12-5595-405E-831D-8370D000CC95}" destId="{E85124D3-5DC5-4A6D-879A-94324E0ED649}" srcOrd="0" destOrd="0" presId="urn:microsoft.com/office/officeart/2005/8/layout/chevron2"/>
    <dgm:cxn modelId="{580D3EA7-6A2E-497F-A2C0-87B6F35B6FA6}" srcId="{8EB667A4-F445-4797-8EC1-B60AD53A5638}" destId="{E390CE9D-712F-421A-B1A0-505BA2DCF2E8}" srcOrd="0" destOrd="0" parTransId="{30AAB9A3-D83C-4B76-920C-475EAA78FD03}" sibTransId="{7AC2F012-D1E6-4513-80A1-85EF7B856231}"/>
    <dgm:cxn modelId="{521F34FD-21BD-42BF-8A5D-A8A963800A26}" type="presOf" srcId="{E390CE9D-712F-421A-B1A0-505BA2DCF2E8}" destId="{F264F2AC-4538-4883-BC34-F0A7156E473D}" srcOrd="0" destOrd="0" presId="urn:microsoft.com/office/officeart/2005/8/layout/chevron2"/>
    <dgm:cxn modelId="{9070F622-1175-4368-9BA6-0CEC1C24200A}" srcId="{68146AB9-42F8-4B38-AB62-98593D026CD2}" destId="{4D9479F5-8A66-45D1-9F18-1C5EB5028F46}" srcOrd="1" destOrd="0" parTransId="{133E2EC0-2263-41C9-8E57-76986D3CF44D}" sibTransId="{8A4EA4EC-D4A1-435A-9494-02D8406EF417}"/>
    <dgm:cxn modelId="{58580D60-C751-48F1-BE00-D44135C64B17}" type="presOf" srcId="{98F9531C-61E8-4002-84EA-4F26D18DB245}" destId="{E85124D3-5DC5-4A6D-879A-94324E0ED649}" srcOrd="0" destOrd="3" presId="urn:microsoft.com/office/officeart/2005/8/layout/chevron2"/>
    <dgm:cxn modelId="{5794A1B5-92B9-4CF6-9BFE-80C97A8A4C1A}" type="presOf" srcId="{6FF105BB-7800-449F-A767-D3DEF568241C}" destId="{862AD8B2-EAD9-4595-9861-598AAA567234}" srcOrd="0" destOrd="3" presId="urn:microsoft.com/office/officeart/2005/8/layout/chevron2"/>
    <dgm:cxn modelId="{60AC12D0-2229-4270-98AD-2EA852A81582}" srcId="{E390CE9D-712F-421A-B1A0-505BA2DCF2E8}" destId="{7FAB6912-C33F-452F-8B13-DA2EC11E232B}" srcOrd="1" destOrd="0" parTransId="{74E6731D-2F04-4EA4-BE16-59C44FAB04EB}" sibTransId="{FBF7474D-25B3-442E-BC24-75E1E9B54324}"/>
    <dgm:cxn modelId="{2BBF979D-5096-4092-B7AF-FA251AE8026E}" type="presParOf" srcId="{D77225D7-CFD9-43F1-AB2C-A2D360A1DAA6}" destId="{4A0E1F05-CBC9-4819-B7F4-A7AF8BC63332}" srcOrd="0" destOrd="0" presId="urn:microsoft.com/office/officeart/2005/8/layout/chevron2"/>
    <dgm:cxn modelId="{04CE0357-0C71-4193-AE9D-46FA6B031A4F}" type="presParOf" srcId="{4A0E1F05-CBC9-4819-B7F4-A7AF8BC63332}" destId="{F264F2AC-4538-4883-BC34-F0A7156E473D}" srcOrd="0" destOrd="0" presId="urn:microsoft.com/office/officeart/2005/8/layout/chevron2"/>
    <dgm:cxn modelId="{1CD2FCC1-DFBB-4D5E-9780-9F7C8E47177A}" type="presParOf" srcId="{4A0E1F05-CBC9-4819-B7F4-A7AF8BC63332}" destId="{E85124D3-5DC5-4A6D-879A-94324E0ED649}" srcOrd="1" destOrd="0" presId="urn:microsoft.com/office/officeart/2005/8/layout/chevron2"/>
    <dgm:cxn modelId="{311CD9FE-B8CB-4930-8D55-180F8C415D48}" type="presParOf" srcId="{D77225D7-CFD9-43F1-AB2C-A2D360A1DAA6}" destId="{A3231146-B032-4E4B-B713-80BA5C098F1D}" srcOrd="1" destOrd="0" presId="urn:microsoft.com/office/officeart/2005/8/layout/chevron2"/>
    <dgm:cxn modelId="{1260364D-2D17-44EF-A8D8-EBD7A81256EB}" type="presParOf" srcId="{D77225D7-CFD9-43F1-AB2C-A2D360A1DAA6}" destId="{FEE509E5-BA88-42AA-9040-F55D6C4AD12D}" srcOrd="2" destOrd="0" presId="urn:microsoft.com/office/officeart/2005/8/layout/chevron2"/>
    <dgm:cxn modelId="{199D6F32-B861-4376-8D98-A4914D9A6577}" type="presParOf" srcId="{FEE509E5-BA88-42AA-9040-F55D6C4AD12D}" destId="{011F0221-CD81-4505-B6DE-087F58187A3C}" srcOrd="0" destOrd="0" presId="urn:microsoft.com/office/officeart/2005/8/layout/chevron2"/>
    <dgm:cxn modelId="{9034B7C7-C0CD-48A2-A1CE-E57DD0F31DD8}" type="presParOf" srcId="{FEE509E5-BA88-42AA-9040-F55D6C4AD12D}" destId="{862AD8B2-EAD9-4595-9861-598AAA567234}" srcOrd="1" destOrd="0" presId="urn:microsoft.com/office/officeart/2005/8/layout/chevron2"/>
    <dgm:cxn modelId="{0DA29A7A-7641-468F-A1F6-0F471504F549}" type="presParOf" srcId="{D77225D7-CFD9-43F1-AB2C-A2D360A1DAA6}" destId="{8DFB6789-2372-4066-B6EA-E7BC857C4E00}" srcOrd="3" destOrd="0" presId="urn:microsoft.com/office/officeart/2005/8/layout/chevron2"/>
    <dgm:cxn modelId="{D3475EF6-370E-4B33-A1F0-AB5B1FE3025B}" type="presParOf" srcId="{D77225D7-CFD9-43F1-AB2C-A2D360A1DAA6}" destId="{31AA8B27-D833-4593-BB24-C33A61F1DBB4}" srcOrd="4" destOrd="0" presId="urn:microsoft.com/office/officeart/2005/8/layout/chevron2"/>
    <dgm:cxn modelId="{3BC0E641-B4ED-4DF1-A378-86885C75AB54}" type="presParOf" srcId="{31AA8B27-D833-4593-BB24-C33A61F1DBB4}" destId="{0C063D1D-1DBA-4666-86FD-2714468B84E3}" srcOrd="0" destOrd="0" presId="urn:microsoft.com/office/officeart/2005/8/layout/chevron2"/>
    <dgm:cxn modelId="{EE77D508-611C-4862-83EF-1D8D82099E26}" type="presParOf" srcId="{31AA8B27-D833-4593-BB24-C33A61F1DBB4}" destId="{83B2E6F4-8409-4DC1-B55C-C77DA491667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4F2AC-4538-4883-BC34-F0A7156E473D}">
      <dsp:nvSpPr>
        <dsp:cNvPr id="0" name=""/>
        <dsp:cNvSpPr/>
      </dsp:nvSpPr>
      <dsp:spPr>
        <a:xfrm rot="5400000">
          <a:off x="-203020" y="272001"/>
          <a:ext cx="1353468" cy="9474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1. ay</a:t>
          </a:r>
          <a:endParaRPr lang="tr-TR" sz="1600" b="1" kern="1200" dirty="0"/>
        </a:p>
      </dsp:txBody>
      <dsp:txXfrm rot="-5400000">
        <a:off x="1" y="542695"/>
        <a:ext cx="947427" cy="406041"/>
      </dsp:txXfrm>
    </dsp:sp>
    <dsp:sp modelId="{E85124D3-5DC5-4A6D-879A-94324E0ED649}">
      <dsp:nvSpPr>
        <dsp:cNvPr id="0" name=""/>
        <dsp:cNvSpPr/>
      </dsp:nvSpPr>
      <dsp:spPr>
        <a:xfrm rot="5400000">
          <a:off x="3855574" y="-2905859"/>
          <a:ext cx="1013142" cy="682943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tr-TR" sz="1100" kern="1200" dirty="0" smtClean="0"/>
            <a:t>Çalışma ekibinin araştırma işlemleri ile ilgili bilgilendirilmeleri ve eğitimleri (sorumlular Araştırmacı AA) </a:t>
          </a:r>
          <a:endParaRPr lang="tr-TR" sz="1100" kern="1200" dirty="0"/>
        </a:p>
        <a:p>
          <a:pPr marL="57150" lvl="1" indent="-57150" algn="l" defTabSz="488950">
            <a:lnSpc>
              <a:spcPct val="90000"/>
            </a:lnSpc>
            <a:spcBef>
              <a:spcPct val="0"/>
            </a:spcBef>
            <a:spcAft>
              <a:spcPct val="15000"/>
            </a:spcAft>
            <a:buChar char="••"/>
          </a:pPr>
          <a:r>
            <a:rPr lang="tr-TR" sz="1100" kern="1200" dirty="0" smtClean="0"/>
            <a:t>Bilgilendirme ve gönüllü olurunun alınması (sorumlular AA ve BB )</a:t>
          </a:r>
          <a:endParaRPr lang="tr-TR" sz="1100" kern="1200" dirty="0"/>
        </a:p>
        <a:p>
          <a:pPr marL="57150" lvl="1" indent="-57150" algn="l" defTabSz="488950">
            <a:lnSpc>
              <a:spcPct val="90000"/>
            </a:lnSpc>
            <a:spcBef>
              <a:spcPct val="0"/>
            </a:spcBef>
            <a:spcAft>
              <a:spcPct val="15000"/>
            </a:spcAft>
            <a:buChar char="••"/>
          </a:pPr>
          <a:r>
            <a:rPr lang="tr-TR" sz="1100" kern="1200" dirty="0" smtClean="0"/>
            <a:t>Gönüllülerin dahil etme</a:t>
          </a:r>
          <a:r>
            <a:rPr lang="tr-TR" sz="1100" kern="1200" baseline="0" dirty="0" smtClean="0"/>
            <a:t> kriterlerine göre</a:t>
          </a:r>
          <a:r>
            <a:rPr lang="tr-TR" sz="1100" kern="1200" dirty="0" smtClean="0"/>
            <a:t> seçimi (sorumlular AA, BB ve CC)</a:t>
          </a:r>
          <a:endParaRPr lang="tr-TR" sz="1100" kern="1200" dirty="0"/>
        </a:p>
        <a:p>
          <a:pPr marL="57150" lvl="1" indent="-57150" algn="l" defTabSz="488950">
            <a:lnSpc>
              <a:spcPct val="90000"/>
            </a:lnSpc>
            <a:spcBef>
              <a:spcPct val="0"/>
            </a:spcBef>
            <a:spcAft>
              <a:spcPct val="15000"/>
            </a:spcAft>
            <a:buChar char="••"/>
          </a:pPr>
          <a:r>
            <a:rPr lang="tr-TR" sz="1100" kern="1200" dirty="0" smtClean="0"/>
            <a:t>İlk muayenelerin</a:t>
          </a:r>
          <a:r>
            <a:rPr lang="tr-TR" sz="1100" kern="1200" baseline="0" dirty="0" smtClean="0"/>
            <a:t> gerçekleştirilmesi ve örneklerin alınması</a:t>
          </a:r>
          <a:r>
            <a:rPr lang="tr-TR" sz="1100" kern="1200" dirty="0" smtClean="0"/>
            <a:t> (sorumlular  AA ve BB)</a:t>
          </a:r>
          <a:endParaRPr lang="tr-TR" sz="1100" kern="1200" dirty="0"/>
        </a:p>
        <a:p>
          <a:pPr marL="57150" lvl="1" indent="-57150" algn="l" defTabSz="488950">
            <a:lnSpc>
              <a:spcPct val="90000"/>
            </a:lnSpc>
            <a:spcBef>
              <a:spcPct val="0"/>
            </a:spcBef>
            <a:spcAft>
              <a:spcPct val="15000"/>
            </a:spcAft>
            <a:buChar char="••"/>
          </a:pPr>
          <a:r>
            <a:rPr lang="tr-TR" sz="1100" kern="1200" dirty="0" err="1" smtClean="0"/>
            <a:t>Randomizasyon</a:t>
          </a:r>
          <a:r>
            <a:rPr lang="tr-TR" sz="1100" kern="1200" baseline="0" dirty="0" smtClean="0"/>
            <a:t> ve </a:t>
          </a:r>
          <a:r>
            <a:rPr lang="tr-TR" sz="1100" kern="1200" baseline="0" dirty="0" err="1" smtClean="0"/>
            <a:t>körleme</a:t>
          </a:r>
          <a:r>
            <a:rPr lang="tr-TR" sz="1100" kern="1200" baseline="0" dirty="0" smtClean="0"/>
            <a:t> </a:t>
          </a:r>
          <a:r>
            <a:rPr lang="tr-TR" sz="1100" kern="1200" dirty="0" smtClean="0"/>
            <a:t>(sorumlular  CC)</a:t>
          </a:r>
          <a:endParaRPr lang="tr-TR" sz="1100" kern="1200" dirty="0"/>
        </a:p>
        <a:p>
          <a:pPr marL="57150" lvl="1" indent="-57150" algn="l" defTabSz="488950" rtl="0">
            <a:lnSpc>
              <a:spcPct val="90000"/>
            </a:lnSpc>
            <a:spcBef>
              <a:spcPct val="0"/>
            </a:spcBef>
            <a:spcAft>
              <a:spcPct val="15000"/>
            </a:spcAft>
            <a:buChar char="••"/>
          </a:pPr>
          <a:r>
            <a:rPr lang="tr-TR" sz="1100" kern="1200" dirty="0" smtClean="0"/>
            <a:t>Araştırma ilacının verilmesi (sorumlular  AA ve BB)</a:t>
          </a:r>
          <a:endParaRPr lang="tr-TR" sz="1100" kern="1200" dirty="0"/>
        </a:p>
      </dsp:txBody>
      <dsp:txXfrm rot="-5400000">
        <a:off x="947427" y="51746"/>
        <a:ext cx="6779978" cy="914226"/>
      </dsp:txXfrm>
    </dsp:sp>
    <dsp:sp modelId="{011F0221-CD81-4505-B6DE-087F58187A3C}">
      <dsp:nvSpPr>
        <dsp:cNvPr id="0" name=""/>
        <dsp:cNvSpPr/>
      </dsp:nvSpPr>
      <dsp:spPr>
        <a:xfrm rot="5400000">
          <a:off x="-203020" y="1431841"/>
          <a:ext cx="1353468" cy="9474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2. ay</a:t>
          </a:r>
          <a:endParaRPr lang="tr-TR" sz="1600" b="1" kern="1200" dirty="0"/>
        </a:p>
      </dsp:txBody>
      <dsp:txXfrm rot="-5400000">
        <a:off x="1" y="1702535"/>
        <a:ext cx="947427" cy="406041"/>
      </dsp:txXfrm>
    </dsp:sp>
    <dsp:sp modelId="{862AD8B2-EAD9-4595-9861-598AAA567234}">
      <dsp:nvSpPr>
        <dsp:cNvPr id="0" name=""/>
        <dsp:cNvSpPr/>
      </dsp:nvSpPr>
      <dsp:spPr>
        <a:xfrm rot="5400000">
          <a:off x="3922268" y="-1746019"/>
          <a:ext cx="879754" cy="682943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tr-TR" sz="1100" kern="1200" dirty="0" smtClean="0"/>
            <a:t>Kontrol</a:t>
          </a:r>
          <a:r>
            <a:rPr lang="tr-TR" sz="1100" kern="1200" baseline="0" dirty="0" smtClean="0"/>
            <a:t> muayeneleri </a:t>
          </a:r>
          <a:r>
            <a:rPr lang="tr-TR" sz="1100" kern="1200" dirty="0" smtClean="0"/>
            <a:t>(sorumlular  AA ve BB)</a:t>
          </a:r>
          <a:endParaRPr lang="tr-TR" sz="1100" kern="1200" dirty="0"/>
        </a:p>
        <a:p>
          <a:pPr marL="57150" lvl="1" indent="-57150" algn="l" defTabSz="488950">
            <a:lnSpc>
              <a:spcPct val="90000"/>
            </a:lnSpc>
            <a:spcBef>
              <a:spcPct val="0"/>
            </a:spcBef>
            <a:spcAft>
              <a:spcPct val="15000"/>
            </a:spcAft>
            <a:buChar char="••"/>
          </a:pPr>
          <a:r>
            <a:rPr lang="tr-TR" sz="1100" kern="1200" dirty="0" smtClean="0"/>
            <a:t>2. örneklerin</a:t>
          </a:r>
          <a:r>
            <a:rPr lang="tr-TR" sz="1100" kern="1200" baseline="0" dirty="0" smtClean="0"/>
            <a:t> toplanması </a:t>
          </a:r>
          <a:r>
            <a:rPr lang="tr-TR" sz="1100" kern="1200" dirty="0" smtClean="0"/>
            <a:t>(sorumlular  AA ve BB)</a:t>
          </a:r>
          <a:endParaRPr lang="tr-TR" sz="1100" kern="1200" dirty="0"/>
        </a:p>
        <a:p>
          <a:pPr marL="57150" lvl="1" indent="-57150" algn="l" defTabSz="488950">
            <a:lnSpc>
              <a:spcPct val="90000"/>
            </a:lnSpc>
            <a:spcBef>
              <a:spcPct val="0"/>
            </a:spcBef>
            <a:spcAft>
              <a:spcPct val="15000"/>
            </a:spcAft>
            <a:buChar char="••"/>
          </a:pPr>
          <a:r>
            <a:rPr lang="tr-TR" sz="1100" kern="1200" baseline="0" dirty="0" smtClean="0"/>
            <a:t>Olgu rapor formlarının doldurulması </a:t>
          </a:r>
          <a:r>
            <a:rPr lang="tr-TR" sz="1100" kern="1200" dirty="0" smtClean="0"/>
            <a:t>(sorumlular  CC)</a:t>
          </a:r>
          <a:endParaRPr lang="tr-TR" sz="1100" kern="1200" dirty="0"/>
        </a:p>
        <a:p>
          <a:pPr marL="57150" lvl="1" indent="-57150" algn="l" defTabSz="488950">
            <a:lnSpc>
              <a:spcPct val="90000"/>
            </a:lnSpc>
            <a:spcBef>
              <a:spcPct val="0"/>
            </a:spcBef>
            <a:spcAft>
              <a:spcPct val="15000"/>
            </a:spcAft>
            <a:buChar char="••"/>
          </a:pPr>
          <a:r>
            <a:rPr lang="tr-TR" sz="1100" kern="1200" baseline="0" dirty="0" err="1" smtClean="0"/>
            <a:t>Advers</a:t>
          </a:r>
          <a:r>
            <a:rPr lang="tr-TR" sz="1100" kern="1200" baseline="0" dirty="0" smtClean="0"/>
            <a:t> etki varsa bildirilmesi </a:t>
          </a:r>
          <a:r>
            <a:rPr lang="tr-TR" sz="1100" kern="1200" dirty="0" smtClean="0"/>
            <a:t>(sorumlular  CC)</a:t>
          </a:r>
          <a:endParaRPr lang="tr-TR" sz="1100" kern="1200" dirty="0"/>
        </a:p>
        <a:p>
          <a:pPr marL="57150" lvl="1" indent="-57150" algn="l" defTabSz="488950">
            <a:lnSpc>
              <a:spcPct val="90000"/>
            </a:lnSpc>
            <a:spcBef>
              <a:spcPct val="0"/>
            </a:spcBef>
            <a:spcAft>
              <a:spcPct val="15000"/>
            </a:spcAft>
            <a:buChar char="••"/>
          </a:pPr>
          <a:endParaRPr lang="tr-TR" sz="1100" kern="1200" dirty="0"/>
        </a:p>
      </dsp:txBody>
      <dsp:txXfrm rot="-5400000">
        <a:off x="947427" y="1271768"/>
        <a:ext cx="6786490" cy="793862"/>
      </dsp:txXfrm>
    </dsp:sp>
    <dsp:sp modelId="{0C063D1D-1DBA-4666-86FD-2714468B84E3}">
      <dsp:nvSpPr>
        <dsp:cNvPr id="0" name=""/>
        <dsp:cNvSpPr/>
      </dsp:nvSpPr>
      <dsp:spPr>
        <a:xfrm rot="5400000">
          <a:off x="-203020" y="2591680"/>
          <a:ext cx="1353468" cy="9474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3. ay</a:t>
          </a:r>
          <a:endParaRPr lang="tr-TR" sz="1600" b="1" kern="1200" dirty="0"/>
        </a:p>
      </dsp:txBody>
      <dsp:txXfrm rot="-5400000">
        <a:off x="1" y="2862374"/>
        <a:ext cx="947427" cy="406041"/>
      </dsp:txXfrm>
    </dsp:sp>
    <dsp:sp modelId="{83B2E6F4-8409-4DC1-B55C-C77DA4916678}">
      <dsp:nvSpPr>
        <dsp:cNvPr id="0" name=""/>
        <dsp:cNvSpPr/>
      </dsp:nvSpPr>
      <dsp:spPr>
        <a:xfrm rot="5400000">
          <a:off x="3922268" y="-586180"/>
          <a:ext cx="879754" cy="682943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tr-TR" sz="1100" kern="1200" dirty="0" smtClean="0"/>
            <a:t>Veri kaydının kapatılması (sorumlular  AA ve BB)</a:t>
          </a:r>
          <a:endParaRPr lang="tr-TR" sz="1100" kern="1200" dirty="0"/>
        </a:p>
        <a:p>
          <a:pPr marL="57150" lvl="1" indent="-57150" algn="l" defTabSz="488950">
            <a:lnSpc>
              <a:spcPct val="90000"/>
            </a:lnSpc>
            <a:spcBef>
              <a:spcPct val="0"/>
            </a:spcBef>
            <a:spcAft>
              <a:spcPct val="15000"/>
            </a:spcAft>
            <a:buChar char="••"/>
          </a:pPr>
          <a:r>
            <a:rPr lang="tr-TR" sz="1100" kern="1200" dirty="0" smtClean="0"/>
            <a:t>Veri analizi (sorumlular  AA, BB, CC ve DD)</a:t>
          </a:r>
          <a:endParaRPr lang="tr-TR" sz="1100" kern="1200" dirty="0"/>
        </a:p>
        <a:p>
          <a:pPr marL="57150" lvl="1" indent="-57150" algn="l" defTabSz="488950">
            <a:lnSpc>
              <a:spcPct val="90000"/>
            </a:lnSpc>
            <a:spcBef>
              <a:spcPct val="0"/>
            </a:spcBef>
            <a:spcAft>
              <a:spcPct val="15000"/>
            </a:spcAft>
            <a:buChar char="••"/>
          </a:pPr>
          <a:r>
            <a:rPr lang="tr-TR" sz="1100" kern="1200" dirty="0" smtClean="0"/>
            <a:t>Sonuçların bildirilmesi (sorumlular  AA, BB, CC ve DD)</a:t>
          </a:r>
          <a:endParaRPr lang="tr-TR" sz="1100" kern="1200" dirty="0"/>
        </a:p>
        <a:p>
          <a:pPr marL="57150" lvl="1" indent="-57150" algn="l" defTabSz="488950">
            <a:lnSpc>
              <a:spcPct val="90000"/>
            </a:lnSpc>
            <a:spcBef>
              <a:spcPct val="0"/>
            </a:spcBef>
            <a:spcAft>
              <a:spcPct val="15000"/>
            </a:spcAft>
            <a:buChar char="••"/>
          </a:pPr>
          <a:r>
            <a:rPr lang="tr-TR" sz="1100" kern="1200" dirty="0" smtClean="0"/>
            <a:t>Makale yazımı (sorumlular  AA, BB, CC ve DD)</a:t>
          </a:r>
          <a:endParaRPr lang="tr-TR" sz="1100" kern="1200" dirty="0"/>
        </a:p>
        <a:p>
          <a:pPr marL="57150" lvl="1" indent="-57150" algn="l" defTabSz="488950">
            <a:lnSpc>
              <a:spcPct val="90000"/>
            </a:lnSpc>
            <a:spcBef>
              <a:spcPct val="0"/>
            </a:spcBef>
            <a:spcAft>
              <a:spcPct val="15000"/>
            </a:spcAft>
            <a:buChar char="••"/>
          </a:pPr>
          <a:r>
            <a:rPr lang="tr-TR" sz="1100" kern="1200" dirty="0" smtClean="0"/>
            <a:t>…</a:t>
          </a:r>
          <a:endParaRPr lang="tr-TR" sz="1100" kern="1200" dirty="0"/>
        </a:p>
      </dsp:txBody>
      <dsp:txXfrm rot="-5400000">
        <a:off x="947427" y="2431607"/>
        <a:ext cx="6786490" cy="7938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688269-9DC2-429E-A1B8-41B3F267066E}" type="datetimeFigureOut">
              <a:rPr lang="tr-TR" smtClean="0"/>
              <a:t>24.07.2023</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7AFCB0-F543-418F-B19E-2CDBD678C340}" type="slidenum">
              <a:rPr lang="tr-TR" smtClean="0"/>
              <a:t>‹#›</a:t>
            </a:fld>
            <a:endParaRPr lang="tr-TR"/>
          </a:p>
        </p:txBody>
      </p:sp>
    </p:spTree>
    <p:extLst>
      <p:ext uri="{BB962C8B-B14F-4D97-AF65-F5344CB8AC3E}">
        <p14:creationId xmlns:p14="http://schemas.microsoft.com/office/powerpoint/2010/main" val="2581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BE4BDA3-2A9E-4337-9D5F-D91A5490AC03}" type="datetime1">
              <a:rPr lang="tr-TR" smtClean="0"/>
              <a:t>24.07.2023</a:t>
            </a:fld>
            <a:endParaRPr lang="tr-TR"/>
          </a:p>
        </p:txBody>
      </p:sp>
      <p:sp>
        <p:nvSpPr>
          <p:cNvPr id="5" name="4 Altbilgi Yer Tutucusu"/>
          <p:cNvSpPr>
            <a:spLocks noGrp="1"/>
          </p:cNvSpPr>
          <p:nvPr>
            <p:ph type="ftr" sz="quarter" idx="11"/>
          </p:nvPr>
        </p:nvSpPr>
        <p:spPr/>
        <p:txBody>
          <a:bodyPr/>
          <a:lstStyle/>
          <a:p>
            <a:r>
              <a:rPr lang="tr-TR" dirty="0" smtClean="0"/>
              <a:t>Kırıkkale Üniversitesi Tıp Fakültesi Klinik Araştırmalar Etik Kurulu</a:t>
            </a: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049BEF2-9726-4E21-8A7D-AC5A56AD6FAF}" type="datetime1">
              <a:rPr lang="tr-TR" smtClean="0"/>
              <a:t>24.07.2023</a:t>
            </a:fld>
            <a:endParaRPr lang="tr-TR"/>
          </a:p>
        </p:txBody>
      </p:sp>
      <p:sp>
        <p:nvSpPr>
          <p:cNvPr id="5" name="4 Altbilgi Yer Tutucusu"/>
          <p:cNvSpPr>
            <a:spLocks noGrp="1"/>
          </p:cNvSpPr>
          <p:nvPr>
            <p:ph type="ftr" sz="quarter" idx="11"/>
          </p:nvPr>
        </p:nvSpPr>
        <p:spPr/>
        <p:txBody>
          <a:bodyPr/>
          <a:lstStyle/>
          <a:p>
            <a:r>
              <a:rPr lang="tr-TR" smtClean="0"/>
              <a:t>Kırıkkale Üniversitesi Tıp Fakültesi Klinik Araştırmalar Etik Kurulu</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76C6824-80DA-430F-AC56-B3A2CFEDBC8C}" type="datetime1">
              <a:rPr lang="tr-TR" smtClean="0"/>
              <a:t>24.07.2023</a:t>
            </a:fld>
            <a:endParaRPr lang="tr-TR"/>
          </a:p>
        </p:txBody>
      </p:sp>
      <p:sp>
        <p:nvSpPr>
          <p:cNvPr id="5" name="4 Altbilgi Yer Tutucusu"/>
          <p:cNvSpPr>
            <a:spLocks noGrp="1"/>
          </p:cNvSpPr>
          <p:nvPr>
            <p:ph type="ftr" sz="quarter" idx="11"/>
          </p:nvPr>
        </p:nvSpPr>
        <p:spPr/>
        <p:txBody>
          <a:bodyPr/>
          <a:lstStyle/>
          <a:p>
            <a:r>
              <a:rPr lang="tr-TR" smtClean="0"/>
              <a:t>Kırıkkale Üniversitesi Tıp Fakültesi Klinik Araştırmalar Etik Kurulu</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sz="800"/>
            </a:lvl1pPr>
          </a:lstStyle>
          <a:p>
            <a:fld id="{74E5D3A1-0267-4677-BE4B-AFD1EE338FD4}" type="datetime1">
              <a:rPr lang="tr-TR" smtClean="0"/>
              <a:pPr/>
              <a:t>24.07.2023</a:t>
            </a:fld>
            <a:endParaRPr lang="tr-TR"/>
          </a:p>
        </p:txBody>
      </p:sp>
      <p:sp>
        <p:nvSpPr>
          <p:cNvPr id="5" name="4 Altbilgi Yer Tutucusu"/>
          <p:cNvSpPr>
            <a:spLocks noGrp="1"/>
          </p:cNvSpPr>
          <p:nvPr>
            <p:ph type="ftr" sz="quarter" idx="11"/>
          </p:nvPr>
        </p:nvSpPr>
        <p:spPr>
          <a:xfrm>
            <a:off x="2555776" y="4803998"/>
            <a:ext cx="4256112" cy="273844"/>
          </a:xfrm>
        </p:spPr>
        <p:txBody>
          <a:bodyPr/>
          <a:lstStyle/>
          <a:p>
            <a:r>
              <a:rPr lang="tr-TR" dirty="0" smtClean="0"/>
              <a:t>Kırıkkale Üniversitesi Tıp Fakültesi Klinik Araştırmalar Etik Kurulu</a:t>
            </a:r>
          </a:p>
        </p:txBody>
      </p:sp>
      <p:sp>
        <p:nvSpPr>
          <p:cNvPr id="6" name="5 Slayt Numarası Yer Tutucusu"/>
          <p:cNvSpPr>
            <a:spLocks noGrp="1"/>
          </p:cNvSpPr>
          <p:nvPr>
            <p:ph type="sldNum" sz="quarter" idx="12"/>
          </p:nvPr>
        </p:nvSpPr>
        <p:spPr/>
        <p:txBody>
          <a:bodyPr/>
          <a:lstStyle>
            <a:lvl1pPr>
              <a:defRPr sz="800"/>
            </a:lvl1p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11FB346-56BC-4D88-B284-3AC29F4769F3}" type="datetime1">
              <a:rPr lang="tr-TR" smtClean="0"/>
              <a:t>24.07.2023</a:t>
            </a:fld>
            <a:endParaRPr lang="tr-TR"/>
          </a:p>
        </p:txBody>
      </p:sp>
      <p:sp>
        <p:nvSpPr>
          <p:cNvPr id="5" name="4 Altbilgi Yer Tutucusu"/>
          <p:cNvSpPr>
            <a:spLocks noGrp="1"/>
          </p:cNvSpPr>
          <p:nvPr>
            <p:ph type="ftr" sz="quarter" idx="11"/>
          </p:nvPr>
        </p:nvSpPr>
        <p:spPr/>
        <p:txBody>
          <a:bodyPr/>
          <a:lstStyle/>
          <a:p>
            <a:r>
              <a:rPr lang="tr-TR" dirty="0" smtClean="0"/>
              <a:t>Kırıkkale Üniversitesi Tıp Fakültesi Klinik Araştırmalar Etik Kurulu</a:t>
            </a: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BBED7AC-56CB-46D9-9941-C3A9322DB6EC}" type="datetime1">
              <a:rPr lang="tr-TR" smtClean="0"/>
              <a:t>24.07.2023</a:t>
            </a:fld>
            <a:endParaRPr lang="tr-TR"/>
          </a:p>
        </p:txBody>
      </p:sp>
      <p:sp>
        <p:nvSpPr>
          <p:cNvPr id="6" name="5 Altbilgi Yer Tutucusu"/>
          <p:cNvSpPr>
            <a:spLocks noGrp="1"/>
          </p:cNvSpPr>
          <p:nvPr>
            <p:ph type="ftr" sz="quarter" idx="11"/>
          </p:nvPr>
        </p:nvSpPr>
        <p:spPr/>
        <p:txBody>
          <a:bodyPr/>
          <a:lstStyle/>
          <a:p>
            <a:r>
              <a:rPr lang="tr-TR" dirty="0" smtClean="0"/>
              <a:t>Kırıkkale Üniversitesi Tıp Fakültesi Klinik Araştırmalar Etik Kurulu</a:t>
            </a: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42DFEAB-D429-480C-B367-F95A28D77933}" type="datetime1">
              <a:rPr lang="tr-TR" smtClean="0"/>
              <a:t>24.07.2023</a:t>
            </a:fld>
            <a:endParaRPr lang="tr-TR"/>
          </a:p>
        </p:txBody>
      </p:sp>
      <p:sp>
        <p:nvSpPr>
          <p:cNvPr id="8" name="7 Altbilgi Yer Tutucusu"/>
          <p:cNvSpPr>
            <a:spLocks noGrp="1"/>
          </p:cNvSpPr>
          <p:nvPr>
            <p:ph type="ftr" sz="quarter" idx="11"/>
          </p:nvPr>
        </p:nvSpPr>
        <p:spPr/>
        <p:txBody>
          <a:bodyPr/>
          <a:lstStyle/>
          <a:p>
            <a:r>
              <a:rPr lang="tr-TR" dirty="0" smtClean="0"/>
              <a:t>Kırıkkale Üniversitesi Tıp Fakültesi Klinik Araştırmalar Etik Kurulu</a:t>
            </a: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CFFB736-7344-40BB-9DCE-751D523A3A8E}" type="datetime1">
              <a:rPr lang="tr-TR" smtClean="0"/>
              <a:t>24.07.2023</a:t>
            </a:fld>
            <a:endParaRPr lang="tr-TR"/>
          </a:p>
        </p:txBody>
      </p:sp>
      <p:sp>
        <p:nvSpPr>
          <p:cNvPr id="4" name="3 Altbilgi Yer Tutucusu"/>
          <p:cNvSpPr>
            <a:spLocks noGrp="1"/>
          </p:cNvSpPr>
          <p:nvPr>
            <p:ph type="ftr" sz="quarter" idx="11"/>
          </p:nvPr>
        </p:nvSpPr>
        <p:spPr/>
        <p:txBody>
          <a:bodyPr/>
          <a:lstStyle/>
          <a:p>
            <a:r>
              <a:rPr lang="tr-TR" dirty="0" smtClean="0"/>
              <a:t>Kırıkkale Üniversitesi Tıp Fakültesi Klinik Araştırmalar Etik Kurulu</a:t>
            </a: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C13D368-496A-40AC-9A24-3FD6DFD5DDF5}" type="datetime1">
              <a:rPr lang="tr-TR" smtClean="0"/>
              <a:t>24.07.2023</a:t>
            </a:fld>
            <a:endParaRPr lang="tr-TR"/>
          </a:p>
        </p:txBody>
      </p:sp>
      <p:sp>
        <p:nvSpPr>
          <p:cNvPr id="3" name="2 Altbilgi Yer Tutucusu"/>
          <p:cNvSpPr>
            <a:spLocks noGrp="1"/>
          </p:cNvSpPr>
          <p:nvPr>
            <p:ph type="ftr" sz="quarter" idx="11"/>
          </p:nvPr>
        </p:nvSpPr>
        <p:spPr/>
        <p:txBody>
          <a:bodyPr/>
          <a:lstStyle/>
          <a:p>
            <a:r>
              <a:rPr lang="tr-TR" smtClean="0"/>
              <a:t>Kırıkkale Üniversitesi Tıp Fakültesi Klinik Araştırmalar Etik Kurulu</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60BA363-BAE4-4835-BA13-2549B49CA45C}" type="datetime1">
              <a:rPr lang="tr-TR" smtClean="0"/>
              <a:t>24.07.2023</a:t>
            </a:fld>
            <a:endParaRPr lang="tr-TR"/>
          </a:p>
        </p:txBody>
      </p:sp>
      <p:sp>
        <p:nvSpPr>
          <p:cNvPr id="6" name="5 Altbilgi Yer Tutucusu"/>
          <p:cNvSpPr>
            <a:spLocks noGrp="1"/>
          </p:cNvSpPr>
          <p:nvPr>
            <p:ph type="ftr" sz="quarter" idx="11"/>
          </p:nvPr>
        </p:nvSpPr>
        <p:spPr/>
        <p:txBody>
          <a:bodyPr/>
          <a:lstStyle/>
          <a:p>
            <a:r>
              <a:rPr lang="tr-TR" smtClean="0"/>
              <a:t>Kırıkkale Üniversitesi Tıp Fakültesi Klinik Araştırmalar Etik Kurulu</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31A67F7-86F0-4D2C-A66E-C01A414ED570}" type="datetime1">
              <a:rPr lang="tr-TR" smtClean="0"/>
              <a:t>24.07.2023</a:t>
            </a:fld>
            <a:endParaRPr lang="tr-TR"/>
          </a:p>
        </p:txBody>
      </p:sp>
      <p:sp>
        <p:nvSpPr>
          <p:cNvPr id="6" name="5 Altbilgi Yer Tutucusu"/>
          <p:cNvSpPr>
            <a:spLocks noGrp="1"/>
          </p:cNvSpPr>
          <p:nvPr>
            <p:ph type="ftr" sz="quarter" idx="11"/>
          </p:nvPr>
        </p:nvSpPr>
        <p:spPr/>
        <p:txBody>
          <a:bodyPr/>
          <a:lstStyle/>
          <a:p>
            <a:r>
              <a:rPr lang="tr-TR" smtClean="0"/>
              <a:t>Kırıkkale Üniversitesi Tıp Fakültesi Klinik Araştırmalar Etik Kurulu</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0" y="4848414"/>
            <a:ext cx="2133600" cy="273844"/>
          </a:xfrm>
          <a:prstGeom prst="rect">
            <a:avLst/>
          </a:prstGeom>
        </p:spPr>
        <p:txBody>
          <a:bodyPr vert="horz" lIns="91440" tIns="45720" rIns="91440" bIns="45720" rtlCol="0" anchor="ctr"/>
          <a:lstStyle>
            <a:lvl1pPr algn="l">
              <a:defRPr sz="1000">
                <a:solidFill>
                  <a:schemeClr val="tx1">
                    <a:tint val="75000"/>
                  </a:schemeClr>
                </a:solidFill>
              </a:defRPr>
            </a:lvl1pPr>
          </a:lstStyle>
          <a:p>
            <a:fld id="{B268EBEF-BF7D-4AD0-86F8-C0335DEE7C03}" type="datetime1">
              <a:rPr lang="tr-TR" smtClean="0"/>
              <a:t>24.07.2023</a:t>
            </a:fld>
            <a:endParaRPr lang="tr-TR"/>
          </a:p>
        </p:txBody>
      </p:sp>
      <p:sp>
        <p:nvSpPr>
          <p:cNvPr id="5" name="4 Altbilgi Yer Tutucusu"/>
          <p:cNvSpPr>
            <a:spLocks noGrp="1"/>
          </p:cNvSpPr>
          <p:nvPr>
            <p:ph type="ftr" sz="quarter" idx="3"/>
          </p:nvPr>
        </p:nvSpPr>
        <p:spPr>
          <a:xfrm>
            <a:off x="2555776" y="4869656"/>
            <a:ext cx="4256112"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smtClean="0"/>
              <a:t>Kırıkkale Üniversitesi Tıp Fakültesi Klinik Araştırmalar Etik Kurulu</a:t>
            </a:r>
            <a:endParaRPr lang="tr-TR" dirty="0"/>
          </a:p>
        </p:txBody>
      </p:sp>
      <p:sp>
        <p:nvSpPr>
          <p:cNvPr id="6" name="5 Slayt Numarası Yer Tutucusu"/>
          <p:cNvSpPr>
            <a:spLocks noGrp="1"/>
          </p:cNvSpPr>
          <p:nvPr>
            <p:ph type="sldNum" sz="quarter" idx="4"/>
          </p:nvPr>
        </p:nvSpPr>
        <p:spPr>
          <a:xfrm>
            <a:off x="7001457" y="4848981"/>
            <a:ext cx="2133600" cy="273844"/>
          </a:xfrm>
          <a:prstGeom prst="rect">
            <a:avLst/>
          </a:prstGeom>
        </p:spPr>
        <p:txBody>
          <a:bodyPr vert="horz" lIns="91440" tIns="45720" rIns="91440" bIns="45720" rtlCol="0" anchor="ctr"/>
          <a:lstStyle>
            <a:lvl1pPr algn="r">
              <a:defRPr sz="10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b="1" kern="1200">
          <a:solidFill>
            <a:srgbClr val="FF0000"/>
          </a:solidFill>
          <a:latin typeface="+mj-lt"/>
          <a:ea typeface="+mj-ea"/>
          <a:cs typeface="+mj-cs"/>
        </a:defRPr>
      </a:lvl1pPr>
    </p:titleStyle>
    <p:bodyStyle>
      <a:lvl1pPr marL="342900" indent="-342900" algn="l" defTabSz="914400" rtl="0" eaLnBrk="1" latinLnBrk="0" hangingPunct="1">
        <a:spcBef>
          <a:spcPct val="20000"/>
        </a:spcBef>
        <a:buClr>
          <a:srgbClr val="FF0000"/>
        </a:buClr>
        <a:buFont typeface="Arial" pitchFamily="34" charset="0"/>
        <a:buChar char="•"/>
        <a:defRPr sz="2400" kern="1200">
          <a:solidFill>
            <a:srgbClr val="002060"/>
          </a:solidFill>
          <a:latin typeface="+mn-lt"/>
          <a:ea typeface="+mn-ea"/>
          <a:cs typeface="+mn-cs"/>
        </a:defRPr>
      </a:lvl1pPr>
      <a:lvl2pPr marL="742950" indent="-285750" algn="l" defTabSz="914400" rtl="0" eaLnBrk="1" latinLnBrk="0" hangingPunct="1">
        <a:spcBef>
          <a:spcPct val="20000"/>
        </a:spcBef>
        <a:buClr>
          <a:srgbClr val="00B0F0"/>
        </a:buClr>
        <a:buFont typeface="Arial" pitchFamily="34" charset="0"/>
        <a:buChar char="•"/>
        <a:defRPr sz="2000" kern="1200">
          <a:solidFill>
            <a:srgbClr val="002060"/>
          </a:solidFill>
          <a:latin typeface="+mn-lt"/>
          <a:ea typeface="+mn-ea"/>
          <a:cs typeface="+mn-cs"/>
        </a:defRPr>
      </a:lvl2pPr>
      <a:lvl3pPr marL="1143000" indent="-228600" algn="l" defTabSz="914400" rtl="0" eaLnBrk="1" latinLnBrk="0" hangingPunct="1">
        <a:spcBef>
          <a:spcPct val="20000"/>
        </a:spcBef>
        <a:buClr>
          <a:srgbClr val="00B050"/>
        </a:buClr>
        <a:buFont typeface="Arial" pitchFamily="34" charset="0"/>
        <a:buChar char="•"/>
        <a:defRPr sz="1800" kern="1200">
          <a:solidFill>
            <a:srgbClr val="002060"/>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1600" kern="1200">
          <a:solidFill>
            <a:srgbClr val="002060"/>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16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itck.gov.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itck.gov.tr/faaliyetalanlari/ilac/klinik-arastirmalar" TargetMode="External"/><Relationship Id="rId2" Type="http://schemas.openxmlformats.org/officeDocument/2006/relationships/hyperlink" Target="https://kku.edu.tr/Anasayfa/Sayfa/Index?Sayfa=KlinikArastirmalarEtikKurul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who.int/clinical-trials-registry-platform" TargetMode="External"/><Relationship Id="rId2" Type="http://schemas.openxmlformats.org/officeDocument/2006/relationships/hyperlink" Target="https://clinicaltrials.gov/"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7504" y="1597819"/>
            <a:ext cx="9001000" cy="1102519"/>
          </a:xfrm>
        </p:spPr>
        <p:txBody>
          <a:bodyPr>
            <a:noAutofit/>
          </a:bodyPr>
          <a:lstStyle/>
          <a:p>
            <a:r>
              <a:rPr lang="tr-TR" sz="3600" dirty="0" smtClean="0"/>
              <a:t>Etik Kurul </a:t>
            </a:r>
            <a:r>
              <a:rPr lang="tr-TR" sz="3600" dirty="0" err="1" smtClean="0"/>
              <a:t>Başvurusnda</a:t>
            </a:r>
            <a:r>
              <a:rPr lang="tr-TR" sz="3600" dirty="0" smtClean="0"/>
              <a:t> Dikkat Edilmesi Gereken Hususlar</a:t>
            </a:r>
            <a:endParaRPr lang="tr-TR" sz="3600" dirty="0"/>
          </a:p>
        </p:txBody>
      </p:sp>
      <p:sp>
        <p:nvSpPr>
          <p:cNvPr id="3" name="Alt Başlık 2"/>
          <p:cNvSpPr>
            <a:spLocks noGrp="1"/>
          </p:cNvSpPr>
          <p:nvPr>
            <p:ph type="subTitle" idx="1"/>
          </p:nvPr>
        </p:nvSpPr>
        <p:spPr>
          <a:xfrm>
            <a:off x="1331640" y="3219822"/>
            <a:ext cx="7016824" cy="1817340"/>
          </a:xfrm>
        </p:spPr>
        <p:txBody>
          <a:bodyPr>
            <a:normAutofit/>
          </a:bodyPr>
          <a:lstStyle/>
          <a:p>
            <a:r>
              <a:rPr lang="tr-TR" b="1" dirty="0" smtClean="0">
                <a:solidFill>
                  <a:srgbClr val="002060"/>
                </a:solidFill>
              </a:rPr>
              <a:t>Kırıkkale Üniversitesi Tıp Fakültesi </a:t>
            </a:r>
            <a:br>
              <a:rPr lang="tr-TR" b="1" dirty="0" smtClean="0">
                <a:solidFill>
                  <a:srgbClr val="002060"/>
                </a:solidFill>
              </a:rPr>
            </a:br>
            <a:r>
              <a:rPr lang="tr-TR" b="1" dirty="0" smtClean="0">
                <a:solidFill>
                  <a:srgbClr val="002060"/>
                </a:solidFill>
              </a:rPr>
              <a:t>Klinik Araştırmalar Etik Kurulu </a:t>
            </a:r>
          </a:p>
          <a:p>
            <a:endParaRPr lang="tr-TR" dirty="0" smtClean="0"/>
          </a:p>
          <a:p>
            <a:r>
              <a:rPr lang="tr-TR" dirty="0" smtClean="0"/>
              <a:t>Prof. Dr. M. Devrim Güner</a:t>
            </a:r>
            <a:endParaRPr lang="tr-TR" dirty="0"/>
          </a:p>
        </p:txBody>
      </p:sp>
    </p:spTree>
    <p:extLst>
      <p:ext uri="{BB962C8B-B14F-4D97-AF65-F5344CB8AC3E}">
        <p14:creationId xmlns:p14="http://schemas.microsoft.com/office/powerpoint/2010/main" val="178755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Etik Kurul Başvuru Dokümanları</a:t>
            </a:r>
            <a:endParaRPr lang="tr-TR" dirty="0"/>
          </a:p>
        </p:txBody>
      </p:sp>
      <p:sp>
        <p:nvSpPr>
          <p:cNvPr id="3" name="İçerik Yer Tutucusu 2"/>
          <p:cNvSpPr>
            <a:spLocks noGrp="1"/>
          </p:cNvSpPr>
          <p:nvPr>
            <p:ph idx="1"/>
          </p:nvPr>
        </p:nvSpPr>
        <p:spPr/>
        <p:txBody>
          <a:bodyPr numCol="2">
            <a:normAutofit fontScale="70000" lnSpcReduction="20000"/>
          </a:bodyPr>
          <a:lstStyle/>
          <a:p>
            <a:r>
              <a:rPr lang="tr-TR" dirty="0" smtClean="0"/>
              <a:t>F1- Başvuru dilekçesi</a:t>
            </a:r>
          </a:p>
          <a:p>
            <a:r>
              <a:rPr lang="tr-TR" dirty="0" smtClean="0"/>
              <a:t>F2-ABD onayı</a:t>
            </a:r>
          </a:p>
          <a:p>
            <a:r>
              <a:rPr lang="tr-TR" dirty="0" smtClean="0"/>
              <a:t>F3-Başhekimlik onayı</a:t>
            </a:r>
          </a:p>
          <a:p>
            <a:r>
              <a:rPr lang="tr-TR" dirty="0" smtClean="0"/>
              <a:t>F4-a)Klinik araştırma başvuru formu</a:t>
            </a:r>
          </a:p>
          <a:p>
            <a:r>
              <a:rPr lang="tr-TR" dirty="0" smtClean="0"/>
              <a:t>F4-b)Gözlemsel çalışmalar başvuru formu</a:t>
            </a:r>
          </a:p>
          <a:p>
            <a:r>
              <a:rPr lang="tr-TR" dirty="0" smtClean="0"/>
              <a:t>F4-c)Başvuru formu</a:t>
            </a:r>
          </a:p>
          <a:p>
            <a:r>
              <a:rPr lang="tr-TR" dirty="0" smtClean="0"/>
              <a:t>F4-d)Araştırma protokolü (ilaç dışı)</a:t>
            </a:r>
          </a:p>
          <a:p>
            <a:r>
              <a:rPr lang="tr-TR" dirty="0" smtClean="0"/>
              <a:t>F5-İyi klinik uygulamaları</a:t>
            </a:r>
          </a:p>
          <a:p>
            <a:r>
              <a:rPr lang="tr-TR" dirty="0" smtClean="0"/>
              <a:t>F7-a)Asgari </a:t>
            </a:r>
            <a:r>
              <a:rPr lang="tr-TR" dirty="0" err="1" smtClean="0"/>
              <a:t>BGOF'de</a:t>
            </a:r>
            <a:r>
              <a:rPr lang="tr-TR" dirty="0" smtClean="0"/>
              <a:t> olması gerekenler</a:t>
            </a:r>
          </a:p>
          <a:p>
            <a:r>
              <a:rPr lang="tr-TR" dirty="0" smtClean="0"/>
              <a:t>F7-b)İlaç dışı BGOF</a:t>
            </a:r>
          </a:p>
          <a:p>
            <a:r>
              <a:rPr lang="tr-TR" dirty="0" smtClean="0"/>
              <a:t>F7-c)Genetik materyal üzerinde yapılacak çalışmalar için BGOF</a:t>
            </a:r>
          </a:p>
          <a:p>
            <a:r>
              <a:rPr lang="tr-TR" dirty="0" smtClean="0"/>
              <a:t>F7-d)İlaç dışı sağlıklı gönüllü</a:t>
            </a:r>
          </a:p>
          <a:p>
            <a:r>
              <a:rPr lang="tr-TR" dirty="0" smtClean="0"/>
              <a:t>F7-e)Pediatrik hasta/ebeveyn için BGOF</a:t>
            </a:r>
          </a:p>
          <a:p>
            <a:r>
              <a:rPr lang="tr-TR" dirty="0" smtClean="0"/>
              <a:t>F9-Özgeçmiş formu</a:t>
            </a:r>
          </a:p>
          <a:p>
            <a:r>
              <a:rPr lang="tr-TR" dirty="0" smtClean="0"/>
              <a:t>F10- Helsinki bildirgesi 2013</a:t>
            </a:r>
          </a:p>
          <a:p>
            <a:r>
              <a:rPr lang="tr-TR" dirty="0" smtClean="0"/>
              <a:t>F13-a)Araştırma bütçe formu</a:t>
            </a:r>
          </a:p>
          <a:p>
            <a:r>
              <a:rPr lang="tr-TR" dirty="0" smtClean="0"/>
              <a:t>F13-b)Bütçe taahhütnamesi</a:t>
            </a:r>
          </a:p>
          <a:p>
            <a:r>
              <a:rPr lang="tr-TR" dirty="0" smtClean="0"/>
              <a:t>F15-Başvuru kontrol listesi</a:t>
            </a:r>
          </a:p>
          <a:p>
            <a:r>
              <a:rPr lang="tr-TR" dirty="0" smtClean="0"/>
              <a:t>F16-Araştırma merkezi ekleme formu</a:t>
            </a:r>
          </a:p>
          <a:p>
            <a:r>
              <a:rPr lang="tr-TR" dirty="0" smtClean="0"/>
              <a:t>F17-Araştırmacı ekleme formu</a:t>
            </a:r>
          </a:p>
          <a:p>
            <a:r>
              <a:rPr lang="tr-TR" dirty="0" smtClean="0"/>
              <a:t>Bakanlık izni gereken çalışmalar</a:t>
            </a:r>
          </a:p>
          <a:p>
            <a:r>
              <a:rPr lang="tr-TR" dirty="0" smtClean="0"/>
              <a:t>Başvuru kılavuzu</a:t>
            </a:r>
          </a:p>
          <a:p>
            <a:r>
              <a:rPr lang="tr-TR" dirty="0" smtClean="0"/>
              <a:t>Etik kurul kapsamları</a:t>
            </a:r>
          </a:p>
          <a:p>
            <a:r>
              <a:rPr lang="tr-TR" dirty="0" err="1" smtClean="0"/>
              <a:t>BGOF’de</a:t>
            </a:r>
            <a:r>
              <a:rPr lang="tr-TR" dirty="0" smtClean="0"/>
              <a:t> dikkat edilecek kurallar</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p14="http://schemas.microsoft.com/office/powerpoint/2010/main" val="2570454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Başvuru Kılavuzu</a:t>
            </a:r>
            <a:endParaRPr lang="tr-TR" dirty="0"/>
          </a:p>
        </p:txBody>
      </p:sp>
      <p:sp>
        <p:nvSpPr>
          <p:cNvPr id="3" name="İçerik Yer Tutucusu 2"/>
          <p:cNvSpPr>
            <a:spLocks noGrp="1"/>
          </p:cNvSpPr>
          <p:nvPr>
            <p:ph idx="1"/>
          </p:nvPr>
        </p:nvSpPr>
        <p:spPr/>
        <p:txBody>
          <a:bodyPr/>
          <a:lstStyle/>
          <a:p>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11</a:t>
            </a:fld>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1470"/>
            <a:ext cx="62400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57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12</a:t>
            </a:fld>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1470"/>
            <a:ext cx="62400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6753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13</a:t>
            </a:fld>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51470"/>
            <a:ext cx="62400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387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F1- Başvuru </a:t>
            </a:r>
            <a:r>
              <a:rPr lang="tr-TR" dirty="0" smtClean="0"/>
              <a:t>Dilekçesi</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14</a:t>
            </a:fld>
            <a:endParaRPr lang="tr-T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987574"/>
            <a:ext cx="3316530"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2424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F2-ABD Onayı</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15</a:t>
            </a:fld>
            <a:endParaRPr lang="tr-T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14602" y="1131590"/>
            <a:ext cx="3515911"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9365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F3-Başhekimlik Onayı</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16</a:t>
            </a:fld>
            <a:endParaRPr lang="tr-TR"/>
          </a:p>
        </p:txBody>
      </p:sp>
      <p:pic>
        <p:nvPicPr>
          <p:cNvPr id="6157" name="Picture 1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1131590"/>
            <a:ext cx="2400493"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630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F4-Başvuru Formu</a:t>
            </a:r>
            <a:endParaRPr lang="tr-TR" dirty="0"/>
          </a:p>
        </p:txBody>
      </p:sp>
      <p:sp>
        <p:nvSpPr>
          <p:cNvPr id="3" name="İçerik Yer Tutucusu 2"/>
          <p:cNvSpPr>
            <a:spLocks noGrp="1"/>
          </p:cNvSpPr>
          <p:nvPr>
            <p:ph idx="1"/>
          </p:nvPr>
        </p:nvSpPr>
        <p:spPr>
          <a:xfrm>
            <a:off x="457200" y="1200150"/>
            <a:ext cx="8229600" cy="3603847"/>
          </a:xfrm>
        </p:spPr>
        <p:txBody>
          <a:bodyPr/>
          <a:lstStyle/>
          <a:p>
            <a:pPr marL="0" indent="0" algn="ctr">
              <a:buNone/>
            </a:pPr>
            <a:r>
              <a:rPr lang="tr-TR" sz="3600" b="1" dirty="0" smtClean="0">
                <a:solidFill>
                  <a:srgbClr val="00B050"/>
                </a:solidFill>
              </a:rPr>
              <a:t>Lütfen başvurunuza uygun formu seçiniz:</a:t>
            </a:r>
          </a:p>
          <a:p>
            <a:pPr marL="0" indent="0">
              <a:buNone/>
            </a:pPr>
            <a:r>
              <a:rPr lang="tr-TR" b="1" dirty="0" smtClean="0">
                <a:solidFill>
                  <a:srgbClr val="FF0000"/>
                </a:solidFill>
              </a:rPr>
              <a:t>F4-a </a:t>
            </a:r>
            <a:r>
              <a:rPr lang="tr-TR" dirty="0" smtClean="0"/>
              <a:t>KLİNİK </a:t>
            </a:r>
            <a:r>
              <a:rPr lang="tr-TR" dirty="0"/>
              <a:t>ARAŞTIRMALAR BAŞVURU FORMU </a:t>
            </a:r>
          </a:p>
          <a:p>
            <a:pPr marL="0" indent="0">
              <a:buNone/>
            </a:pPr>
            <a:r>
              <a:rPr lang="tr-TR" b="1" dirty="0" smtClean="0">
                <a:solidFill>
                  <a:srgbClr val="FF0000"/>
                </a:solidFill>
              </a:rPr>
              <a:t>F4-b</a:t>
            </a:r>
            <a:r>
              <a:rPr lang="tr-TR" b="1" dirty="0" smtClean="0"/>
              <a:t> </a:t>
            </a:r>
            <a:r>
              <a:rPr lang="tr-TR" dirty="0" smtClean="0"/>
              <a:t>GÖZLEMSEL </a:t>
            </a:r>
            <a:r>
              <a:rPr lang="tr-TR" dirty="0"/>
              <a:t>ÇALIŞMALAR BAŞVURU FORMU </a:t>
            </a:r>
            <a:endParaRPr lang="tr-TR" dirty="0" smtClean="0"/>
          </a:p>
          <a:p>
            <a:pPr marL="0" indent="0">
              <a:buNone/>
            </a:pPr>
            <a:r>
              <a:rPr lang="tr-TR" b="1" dirty="0" smtClean="0">
                <a:solidFill>
                  <a:srgbClr val="FF0000"/>
                </a:solidFill>
              </a:rPr>
              <a:t>F4-c </a:t>
            </a:r>
            <a:r>
              <a:rPr lang="en-GB" dirty="0"/>
              <a:t>UZMANLIK TEZLERİ VE/VEYA AKADEMİK AMAÇLI YAPILACAK TIBBİ CİHAZ KLİNİK ARAŞTIRMALARI BAŞVURU FORMU </a:t>
            </a:r>
            <a:endParaRPr lang="tr-TR" dirty="0" smtClean="0"/>
          </a:p>
          <a:p>
            <a:pPr marL="0" indent="0">
              <a:buNone/>
            </a:pPr>
            <a:r>
              <a:rPr lang="tr-TR" b="1" dirty="0">
                <a:solidFill>
                  <a:srgbClr val="FF0000"/>
                </a:solidFill>
              </a:rPr>
              <a:t>F4-d </a:t>
            </a:r>
            <a:r>
              <a:rPr lang="tr-TR" dirty="0" smtClean="0"/>
              <a:t>İLAÇ </a:t>
            </a:r>
            <a:r>
              <a:rPr lang="tr-TR" dirty="0"/>
              <a:t>DIŞI KLİNİK ARAŞTIRMA BAŞVURU FORMU</a:t>
            </a:r>
          </a:p>
          <a:p>
            <a:pPr marL="0" indent="0">
              <a:buNone/>
            </a:pP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17</a:t>
            </a:fld>
            <a:endParaRPr lang="tr-TR"/>
          </a:p>
        </p:txBody>
      </p:sp>
    </p:spTree>
    <p:extLst>
      <p:ext uri="{BB962C8B-B14F-4D97-AF65-F5344CB8AC3E}">
        <p14:creationId xmlns:p14="http://schemas.microsoft.com/office/powerpoint/2010/main" val="1776783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Başvuru Formunda Dikkat Edilmesi Gereken Noktalar</a:t>
            </a:r>
            <a:endParaRPr lang="tr-TR" dirty="0"/>
          </a:p>
        </p:txBody>
      </p:sp>
      <p:sp>
        <p:nvSpPr>
          <p:cNvPr id="3" name="İçerik Yer Tutucusu 2"/>
          <p:cNvSpPr>
            <a:spLocks noGrp="1"/>
          </p:cNvSpPr>
          <p:nvPr>
            <p:ph idx="1"/>
          </p:nvPr>
        </p:nvSpPr>
        <p:spPr/>
        <p:txBody>
          <a:bodyPr/>
          <a:lstStyle/>
          <a:p>
            <a:endParaRPr lang="tr-TR" dirty="0" smtClean="0"/>
          </a:p>
          <a:p>
            <a:r>
              <a:rPr lang="tr-TR" b="1" dirty="0" smtClean="0"/>
              <a:t>Unutmayınız </a:t>
            </a:r>
            <a:r>
              <a:rPr lang="tr-TR" b="1" dirty="0" smtClean="0"/>
              <a:t>ki </a:t>
            </a:r>
            <a:r>
              <a:rPr lang="tr-TR" dirty="0" smtClean="0"/>
              <a:t>çalışmanın ve etik kurula sunulan dokümanların sorumluluğu </a:t>
            </a:r>
            <a:r>
              <a:rPr lang="tr-TR" b="1" dirty="0" smtClean="0"/>
              <a:t>SORUMLU ARAŞTIRMACIYA </a:t>
            </a:r>
            <a:r>
              <a:rPr lang="tr-TR" dirty="0" smtClean="0"/>
              <a:t>aittir. </a:t>
            </a:r>
          </a:p>
          <a:p>
            <a:r>
              <a:rPr lang="tr-TR" dirty="0" smtClean="0"/>
              <a:t>Lütfen formu dikkatli okuyarak doldurunuz ve araştırma ekibinden ikinci bir kişi tarafından kontrol edildiğinden emin olunuz. </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18</a:t>
            </a:fld>
            <a:endParaRPr lang="tr-TR"/>
          </a:p>
        </p:txBody>
      </p:sp>
    </p:spTree>
    <p:extLst>
      <p:ext uri="{BB962C8B-B14F-4D97-AF65-F5344CB8AC3E}">
        <p14:creationId xmlns:p14="http://schemas.microsoft.com/office/powerpoint/2010/main" val="325303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Başvuru Formunda (F4a) </a:t>
            </a:r>
            <a:br>
              <a:rPr lang="tr-TR" dirty="0" smtClean="0"/>
            </a:br>
            <a:r>
              <a:rPr lang="tr-TR" dirty="0" smtClean="0"/>
              <a:t>Belirtilen Ekler</a:t>
            </a:r>
            <a:endParaRPr lang="tr-TR" dirty="0"/>
          </a:p>
        </p:txBody>
      </p:sp>
      <p:sp>
        <p:nvSpPr>
          <p:cNvPr id="3" name="İçerik Yer Tutucusu 2"/>
          <p:cNvSpPr>
            <a:spLocks noGrp="1"/>
          </p:cNvSpPr>
          <p:nvPr>
            <p:ph idx="1"/>
          </p:nvPr>
        </p:nvSpPr>
        <p:spPr/>
        <p:txBody>
          <a:bodyPr>
            <a:normAutofit fontScale="47500" lnSpcReduction="20000"/>
          </a:bodyPr>
          <a:lstStyle/>
          <a:p>
            <a:pPr lvl="0"/>
            <a:r>
              <a:rPr lang="tr-TR" dirty="0" smtClean="0"/>
              <a:t>Çalışma </a:t>
            </a:r>
            <a:r>
              <a:rPr lang="tr-TR" b="1" dirty="0" smtClean="0"/>
              <a:t>protokolü</a:t>
            </a:r>
            <a:r>
              <a:rPr lang="tr-TR" dirty="0" smtClean="0"/>
              <a:t> (Türkçe </a:t>
            </a:r>
            <a:r>
              <a:rPr lang="tr-TR" dirty="0"/>
              <a:t>dışında bir dilde ise, Türkçe </a:t>
            </a:r>
            <a:r>
              <a:rPr lang="tr-TR" dirty="0" smtClean="0"/>
              <a:t>özeti)</a:t>
            </a:r>
            <a:endParaRPr lang="tr-TR" dirty="0"/>
          </a:p>
          <a:p>
            <a:pPr lvl="0"/>
            <a:r>
              <a:rPr lang="tr-TR" dirty="0"/>
              <a:t>Çalışma </a:t>
            </a:r>
            <a:r>
              <a:rPr lang="tr-TR" b="1" dirty="0"/>
              <a:t>akış şeması</a:t>
            </a:r>
          </a:p>
          <a:p>
            <a:pPr lvl="0"/>
            <a:r>
              <a:rPr lang="tr-TR" b="1" dirty="0"/>
              <a:t>Bilgilendirilmiş Gönüllü Olur Formu (BGOF) </a:t>
            </a:r>
            <a:endParaRPr lang="tr-TR" b="1" dirty="0" smtClean="0"/>
          </a:p>
          <a:p>
            <a:pPr lvl="0"/>
            <a:r>
              <a:rPr lang="tr-TR" u="sng" dirty="0" smtClean="0">
                <a:hlinkClick r:id="rId2"/>
              </a:rPr>
              <a:t>www.titck.gov.tr</a:t>
            </a:r>
            <a:r>
              <a:rPr lang="tr-TR" dirty="0" smtClean="0"/>
              <a:t> </a:t>
            </a:r>
            <a:r>
              <a:rPr lang="tr-TR" dirty="0"/>
              <a:t>adresinde yer alan </a:t>
            </a:r>
            <a:r>
              <a:rPr lang="tr-TR" b="1" dirty="0"/>
              <a:t>formata göre hazırlanan </a:t>
            </a:r>
            <a:r>
              <a:rPr lang="tr-TR" dirty="0"/>
              <a:t>ve bu formda eklenmesi talep edilen </a:t>
            </a:r>
            <a:r>
              <a:rPr lang="tr-TR" b="1" dirty="0"/>
              <a:t>özgeçmişler</a:t>
            </a:r>
          </a:p>
          <a:p>
            <a:pPr lvl="0"/>
            <a:r>
              <a:rPr lang="tr-TR" dirty="0"/>
              <a:t>Olgu Rapor Formu (ORF)</a:t>
            </a:r>
          </a:p>
          <a:p>
            <a:pPr lvl="0"/>
            <a:r>
              <a:rPr lang="tr-TR" dirty="0"/>
              <a:t>Çalışmanın destekleyicisi varsa, destekleyiciye ait noter tasdikli imza sirkülerinin bir örneği</a:t>
            </a:r>
          </a:p>
          <a:p>
            <a:pPr lvl="0"/>
            <a:r>
              <a:rPr lang="tr-TR" dirty="0"/>
              <a:t>Islak imzalı ve </a:t>
            </a:r>
            <a:r>
              <a:rPr lang="tr-TR" u="sng" dirty="0">
                <a:hlinkClick r:id="rId2"/>
              </a:rPr>
              <a:t>www.titck.gov.tr</a:t>
            </a:r>
            <a:r>
              <a:rPr lang="tr-TR" dirty="0"/>
              <a:t> adresinde yer alan formata göre hazırlanan </a:t>
            </a:r>
            <a:r>
              <a:rPr lang="tr-TR" b="1" dirty="0"/>
              <a:t>çalışma </a:t>
            </a:r>
            <a:r>
              <a:rPr lang="tr-TR" b="1" dirty="0" smtClean="0"/>
              <a:t>bütçesi</a:t>
            </a:r>
            <a:endParaRPr lang="tr-TR" dirty="0"/>
          </a:p>
          <a:p>
            <a:pPr lvl="0"/>
            <a:r>
              <a:rPr lang="tr-TR" dirty="0"/>
              <a:t>Çalışmada hakkında bilgi toplanan etkin maddeyi içeren </a:t>
            </a:r>
            <a:r>
              <a:rPr lang="tr-TR" b="1" dirty="0"/>
              <a:t>tüm müstahzarların listesi</a:t>
            </a:r>
          </a:p>
          <a:p>
            <a:pPr lvl="0"/>
            <a:r>
              <a:rPr lang="tr-TR" dirty="0"/>
              <a:t>Çalışmaya ilişkin</a:t>
            </a:r>
            <a:r>
              <a:rPr lang="tr-TR" b="1" dirty="0"/>
              <a:t> destekleyici belgeler/literatürler</a:t>
            </a:r>
          </a:p>
          <a:p>
            <a:pPr lvl="0"/>
            <a:r>
              <a:rPr lang="tr-TR" dirty="0"/>
              <a:t>Verilerin yayın amaçlı kullanılabileceğine dair belge</a:t>
            </a:r>
          </a:p>
          <a:p>
            <a:pPr lvl="0"/>
            <a:r>
              <a:rPr lang="tr-TR" dirty="0"/>
              <a:t>Varsa, yetkilendirme belgeleri</a:t>
            </a:r>
          </a:p>
          <a:p>
            <a:pPr lvl="0"/>
            <a:r>
              <a:rPr lang="tr-TR" dirty="0"/>
              <a:t>Varsa, gönüllü bilgilendirme metinleri</a:t>
            </a:r>
          </a:p>
          <a:p>
            <a:pPr lvl="0"/>
            <a:r>
              <a:rPr lang="tr-TR" dirty="0"/>
              <a:t>Varsa, ilanlar</a:t>
            </a:r>
          </a:p>
          <a:p>
            <a:pPr lvl="0"/>
            <a:r>
              <a:rPr lang="tr-TR" dirty="0"/>
              <a:t>Varsa, hasta kartı/günlüğü</a:t>
            </a:r>
          </a:p>
          <a:p>
            <a:pPr lvl="0"/>
            <a:r>
              <a:rPr lang="tr-TR" dirty="0"/>
              <a:t>Varsa, anket vb.</a:t>
            </a:r>
          </a:p>
          <a:p>
            <a:pPr lvl="0"/>
            <a:r>
              <a:rPr lang="tr-TR" dirty="0"/>
              <a:t>Gerekiyorsa, </a:t>
            </a:r>
            <a:r>
              <a:rPr lang="tr-TR" u="sng" dirty="0">
                <a:hlinkClick r:id="rId2"/>
              </a:rPr>
              <a:t>www.titck.gov.tr</a:t>
            </a:r>
            <a:r>
              <a:rPr lang="tr-TR" dirty="0"/>
              <a:t> adresinde yer alan formata göre hazırlanan </a:t>
            </a:r>
            <a:r>
              <a:rPr lang="tr-TR" b="1" dirty="0"/>
              <a:t>biyolojik materyal transfer formu</a:t>
            </a:r>
          </a:p>
          <a:p>
            <a:pPr lvl="0"/>
            <a:r>
              <a:rPr lang="tr-TR" dirty="0"/>
              <a:t>Varsa, daha önce </a:t>
            </a:r>
            <a:r>
              <a:rPr lang="tr-TR" dirty="0" err="1"/>
              <a:t>red</a:t>
            </a:r>
            <a:r>
              <a:rPr lang="tr-TR" dirty="0"/>
              <a:t> edilen etik kurul kararının aslı veya aslı gibidir onaylı örneği</a:t>
            </a:r>
          </a:p>
          <a:p>
            <a:pPr lvl="0"/>
            <a:r>
              <a:rPr lang="tr-TR" dirty="0" smtClean="0"/>
              <a:t>Çalışma </a:t>
            </a:r>
            <a:r>
              <a:rPr lang="tr-TR" dirty="0"/>
              <a:t>akademik amaçlı ise, çalışmanın akademik amaçlı olduğuna dair başvuru sahibi dışında yetkili bir kişi tarafından onaylanan ıslak imzalı </a:t>
            </a:r>
            <a:r>
              <a:rPr lang="tr-TR" dirty="0" smtClean="0"/>
              <a:t>belge</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19</a:t>
            </a:fld>
            <a:endParaRPr lang="tr-TR"/>
          </a:p>
        </p:txBody>
      </p:sp>
    </p:spTree>
    <p:extLst>
      <p:ext uri="{BB962C8B-B14F-4D97-AF65-F5344CB8AC3E}">
        <p14:creationId xmlns:p14="http://schemas.microsoft.com/office/powerpoint/2010/main" val="66576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Sunumun Amacı ve Kapsamı</a:t>
            </a:r>
            <a:endParaRPr lang="tr-TR" dirty="0"/>
          </a:p>
        </p:txBody>
      </p:sp>
      <p:sp>
        <p:nvSpPr>
          <p:cNvPr id="3" name="İçerik Yer Tutucusu 2"/>
          <p:cNvSpPr>
            <a:spLocks noGrp="1"/>
          </p:cNvSpPr>
          <p:nvPr>
            <p:ph idx="1"/>
          </p:nvPr>
        </p:nvSpPr>
        <p:spPr>
          <a:xfrm>
            <a:off x="457200" y="1200150"/>
            <a:ext cx="8229600" cy="3531839"/>
          </a:xfrm>
        </p:spPr>
        <p:txBody>
          <a:bodyPr>
            <a:normAutofit/>
          </a:bodyPr>
          <a:lstStyle/>
          <a:p>
            <a:r>
              <a:rPr lang="tr-TR" dirty="0" smtClean="0"/>
              <a:t>Bu sunum Kırıkkale Üniversitesi Tıp Fakültesi Klinik Araştırmalar Etik Kuruluna başvuru yapmayı planlayan araştırmacılar için yol göstermek amacıyla hazırlanmıştır. </a:t>
            </a:r>
          </a:p>
          <a:p>
            <a:r>
              <a:rPr lang="tr-TR" dirty="0" smtClean="0"/>
              <a:t>Başvuruda gereken dokümanlar ve dikkat edilmesi gereken konular vurgulanmıştır.</a:t>
            </a:r>
          </a:p>
          <a:p>
            <a:r>
              <a:rPr lang="tr-TR" dirty="0" smtClean="0"/>
              <a:t>Lütfen güncel bilgi ve dokümanlar için üniversite ve bakanlık web sayfalarını inceleyiniz.</a:t>
            </a:r>
          </a:p>
          <a:p>
            <a:pPr lvl="1"/>
            <a:r>
              <a:rPr lang="tr-TR" sz="1800" dirty="0">
                <a:hlinkClick r:id="rId2"/>
              </a:rPr>
              <a:t>https://</a:t>
            </a:r>
            <a:r>
              <a:rPr lang="tr-TR" sz="1800" dirty="0" smtClean="0">
                <a:hlinkClick r:id="rId2"/>
              </a:rPr>
              <a:t>kku.edu.tr/Anasayfa/Sayfa/Index?Sayfa=KlinikArastirmalarEtikKurulu</a:t>
            </a:r>
            <a:endParaRPr lang="tr-TR" sz="1800" dirty="0" smtClean="0"/>
          </a:p>
          <a:p>
            <a:pPr lvl="1"/>
            <a:r>
              <a:rPr lang="tr-TR" sz="1800" dirty="0">
                <a:hlinkClick r:id="rId3"/>
              </a:rPr>
              <a:t>https://</a:t>
            </a:r>
            <a:r>
              <a:rPr lang="tr-TR" sz="1800" dirty="0" smtClean="0">
                <a:hlinkClick r:id="rId3"/>
              </a:rPr>
              <a:t>www.titck.gov.tr/faaliyetalanlari/ilac/klinik-arastirmalar</a:t>
            </a:r>
            <a:endParaRPr lang="tr-TR" sz="1800" dirty="0" smtClean="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a:t>
            </a:fld>
            <a:endParaRPr lang="tr-TR"/>
          </a:p>
        </p:txBody>
      </p:sp>
    </p:spTree>
    <p:extLst>
      <p:ext uri="{BB962C8B-B14F-4D97-AF65-F5344CB8AC3E}">
        <p14:creationId xmlns:p14="http://schemas.microsoft.com/office/powerpoint/2010/main" val="609843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Başvuru Formu ile İlgili Öneriler</a:t>
            </a:r>
            <a:endParaRPr lang="tr-TR" dirty="0"/>
          </a:p>
        </p:txBody>
      </p:sp>
      <p:sp>
        <p:nvSpPr>
          <p:cNvPr id="3" name="İçerik Yer Tutucusu 2"/>
          <p:cNvSpPr>
            <a:spLocks noGrp="1"/>
          </p:cNvSpPr>
          <p:nvPr>
            <p:ph idx="1"/>
          </p:nvPr>
        </p:nvSpPr>
        <p:spPr/>
        <p:txBody>
          <a:bodyPr/>
          <a:lstStyle/>
          <a:p>
            <a:r>
              <a:rPr lang="tr-TR" dirty="0" smtClean="0"/>
              <a:t>Araştırmanızın </a:t>
            </a:r>
            <a:r>
              <a:rPr lang="tr-TR" b="1" dirty="0" smtClean="0"/>
              <a:t>hipotezi</a:t>
            </a:r>
            <a:r>
              <a:rPr lang="tr-TR" dirty="0" smtClean="0"/>
              <a:t> ve bu hipotezi kanıtlamak için yapacağınız işlemleri bir zaman çizelgesi ve çalışma akış şeması şeklinde hazırlamanız hem değerlendirecek etik kurulun hem sizin hayatınızı kolaylaştıracaktır!</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20</a:t>
            </a:fld>
            <a:endParaRPr lang="tr-TR"/>
          </a:p>
        </p:txBody>
      </p:sp>
    </p:spTree>
    <p:extLst>
      <p:ext uri="{BB962C8B-B14F-4D97-AF65-F5344CB8AC3E}">
        <p14:creationId xmlns:p14="http://schemas.microsoft.com/office/powerpoint/2010/main" val="3521949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Akış Şeması</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21</a:t>
            </a:fld>
            <a:endParaRPr lang="tr-TR"/>
          </a:p>
        </p:txBody>
      </p:sp>
      <p:graphicFrame>
        <p:nvGraphicFramePr>
          <p:cNvPr id="15" name="Diyagram 14"/>
          <p:cNvGraphicFramePr/>
          <p:nvPr>
            <p:extLst>
              <p:ext uri="{D42A27DB-BD31-4B8C-83A1-F6EECF244321}">
                <p14:modId xmlns:p14="http://schemas.microsoft.com/office/powerpoint/2010/main" val="3992419217"/>
              </p:ext>
            </p:extLst>
          </p:nvPr>
        </p:nvGraphicFramePr>
        <p:xfrm>
          <a:off x="899592" y="987574"/>
          <a:ext cx="7776864"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1820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Gönüllüleri</a:t>
            </a:r>
            <a:endParaRPr lang="tr-TR" dirty="0"/>
          </a:p>
        </p:txBody>
      </p:sp>
      <p:sp>
        <p:nvSpPr>
          <p:cNvPr id="3" name="İçerik Yer Tutucusu 2"/>
          <p:cNvSpPr>
            <a:spLocks noGrp="1"/>
          </p:cNvSpPr>
          <p:nvPr>
            <p:ph idx="1"/>
          </p:nvPr>
        </p:nvSpPr>
        <p:spPr/>
        <p:txBody>
          <a:bodyPr/>
          <a:lstStyle/>
          <a:p>
            <a:r>
              <a:rPr lang="tr-TR" dirty="0" smtClean="0"/>
              <a:t>Gönüllülerin özelliklerini net olarak belirtiniz.</a:t>
            </a:r>
          </a:p>
          <a:p>
            <a:r>
              <a:rPr lang="tr-TR" b="1" dirty="0" smtClean="0"/>
              <a:t>Çalışmaya katılan herkes gönüllüdür.</a:t>
            </a:r>
          </a:p>
          <a:p>
            <a:r>
              <a:rPr lang="tr-TR" dirty="0" smtClean="0"/>
              <a:t>Gönüllüler sağlıklı olabilir, hasta olabilir. </a:t>
            </a:r>
          </a:p>
          <a:p>
            <a:r>
              <a:rPr lang="tr-TR" dirty="0" smtClean="0"/>
              <a:t>Gönüllüler kontrol veya araştırma grubuna dahil edilebilir. </a:t>
            </a:r>
          </a:p>
          <a:p>
            <a:r>
              <a:rPr lang="tr-TR" dirty="0" smtClean="0"/>
              <a:t>Kontrol grubu ile araştırma grubu </a:t>
            </a:r>
            <a:r>
              <a:rPr lang="tr-TR" dirty="0" err="1" smtClean="0"/>
              <a:t>sosyodemografik</a:t>
            </a:r>
            <a:r>
              <a:rPr lang="tr-TR" dirty="0" smtClean="0"/>
              <a:t> özellikleri benzer olmalıdır (aynı yaş aralığı, aynı oranda cinsiyet temsili vb.)</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22</a:t>
            </a:fld>
            <a:endParaRPr lang="tr-TR"/>
          </a:p>
        </p:txBody>
      </p:sp>
    </p:spTree>
    <p:extLst>
      <p:ext uri="{BB962C8B-B14F-4D97-AF65-F5344CB8AC3E}">
        <p14:creationId xmlns:p14="http://schemas.microsoft.com/office/powerpoint/2010/main" val="616332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Tipi</a:t>
            </a:r>
            <a:endParaRPr lang="tr-TR" dirty="0"/>
          </a:p>
        </p:txBody>
      </p:sp>
      <p:sp>
        <p:nvSpPr>
          <p:cNvPr id="3" name="İçerik Yer Tutucusu 2"/>
          <p:cNvSpPr>
            <a:spLocks noGrp="1"/>
          </p:cNvSpPr>
          <p:nvPr>
            <p:ph idx="1"/>
          </p:nvPr>
        </p:nvSpPr>
        <p:spPr>
          <a:xfrm>
            <a:off x="457200" y="1200150"/>
            <a:ext cx="8229600" cy="3675855"/>
          </a:xfrm>
        </p:spPr>
        <p:txBody>
          <a:bodyPr>
            <a:normAutofit fontScale="77500" lnSpcReduction="20000"/>
          </a:bodyPr>
          <a:lstStyle/>
          <a:p>
            <a:r>
              <a:rPr lang="tr-TR" b="1" dirty="0" smtClean="0"/>
              <a:t>Her araştırma </a:t>
            </a:r>
            <a:r>
              <a:rPr lang="tr-TR" b="1" dirty="0" err="1" smtClean="0"/>
              <a:t>randomize</a:t>
            </a:r>
            <a:r>
              <a:rPr lang="tr-TR" b="1" dirty="0" smtClean="0"/>
              <a:t> çift kör </a:t>
            </a:r>
            <a:r>
              <a:rPr lang="tr-TR" b="1" dirty="0" smtClean="0"/>
              <a:t>karşılaştırmalı </a:t>
            </a:r>
            <a:r>
              <a:rPr lang="tr-TR" b="1" dirty="0" smtClean="0"/>
              <a:t>araştırma değildir. </a:t>
            </a:r>
          </a:p>
          <a:p>
            <a:r>
              <a:rPr lang="tr-TR" b="1" dirty="0" err="1" smtClean="0"/>
              <a:t>Randomizasyon</a:t>
            </a:r>
            <a:r>
              <a:rPr lang="tr-TR" b="1" dirty="0" smtClean="0"/>
              <a:t> ile rasgele gönüllü seçimini karıştırmayınız:</a:t>
            </a:r>
          </a:p>
          <a:p>
            <a:pPr lvl="1"/>
            <a:r>
              <a:rPr lang="tr-TR" dirty="0" smtClean="0"/>
              <a:t>Gönüllüler kliniğinize başvuran ve </a:t>
            </a:r>
            <a:r>
              <a:rPr lang="tr-TR" dirty="0" err="1" smtClean="0"/>
              <a:t>BGOF’unu</a:t>
            </a:r>
            <a:r>
              <a:rPr lang="tr-TR" dirty="0" smtClean="0"/>
              <a:t> okuyup çalışmaya katılmaya olur veren herkes olabilir. Dahil etme kriterlerine göre rasgele olarak kliniğinize gelen her 10. kişiyi çalışmaya davet etmek önceden belirlenmiş bir seçim kriteridir. </a:t>
            </a:r>
          </a:p>
          <a:p>
            <a:pPr lvl="1"/>
            <a:r>
              <a:rPr lang="tr-TR" dirty="0" err="1" smtClean="0"/>
              <a:t>Randomizasyon</a:t>
            </a:r>
            <a:r>
              <a:rPr lang="tr-TR" dirty="0" smtClean="0"/>
              <a:t> ise gönüllülerinizi seçtikten sonra rasgele olarak deneme ve kontrol gruplarından birine gönüllüyü atamak ve ona göre araştırma işlemlerini yapmak/araştırma ilacını vermektir. </a:t>
            </a:r>
          </a:p>
          <a:p>
            <a:pPr lvl="1"/>
            <a:r>
              <a:rPr lang="tr-TR" dirty="0" err="1" smtClean="0"/>
              <a:t>Örn</a:t>
            </a:r>
            <a:r>
              <a:rPr lang="tr-TR" dirty="0" smtClean="0"/>
              <a:t>. Araştırmanız iki kollu bir kolu aktif ilaç bir kolu </a:t>
            </a:r>
            <a:r>
              <a:rPr lang="tr-TR" dirty="0" err="1" smtClean="0"/>
              <a:t>plasebo</a:t>
            </a:r>
            <a:r>
              <a:rPr lang="tr-TR" dirty="0" smtClean="0"/>
              <a:t> alacaksa gönüllülerinizi her iki koldan birine önceden belirlediğiniz </a:t>
            </a:r>
            <a:r>
              <a:rPr lang="tr-TR" dirty="0" err="1" smtClean="0"/>
              <a:t>randomizasyon</a:t>
            </a:r>
            <a:r>
              <a:rPr lang="tr-TR" dirty="0" smtClean="0"/>
              <a:t> kurallarına göre atayabilirsiniz. </a:t>
            </a:r>
          </a:p>
          <a:p>
            <a:r>
              <a:rPr lang="tr-TR" b="1" dirty="0" smtClean="0"/>
              <a:t>İki gruplu araştırmaların hepsi </a:t>
            </a:r>
            <a:r>
              <a:rPr lang="tr-TR" b="1" dirty="0" err="1" smtClean="0"/>
              <a:t>randomize</a:t>
            </a:r>
            <a:r>
              <a:rPr lang="tr-TR" b="1" dirty="0" smtClean="0"/>
              <a:t> değildir. </a:t>
            </a:r>
          </a:p>
          <a:p>
            <a:pPr lvl="1"/>
            <a:r>
              <a:rPr lang="tr-TR" dirty="0" smtClean="0"/>
              <a:t>Örneğin COVID hastalığı geçirmiş ve geçirmemiş kişilerde kan hemoglobin düzeyini karşılaştırmayı hedeflediğiniz bir araştırmada rasgele seçtiğiniz gönüllülerin hepsinde hemoglobin düzeyi ölçer ve COVID geçirenlerle geçirmeyenleri karşılaştırabilirsiniz, burada herhangi bir </a:t>
            </a:r>
            <a:r>
              <a:rPr lang="tr-TR" dirty="0" err="1" smtClean="0"/>
              <a:t>randomizasyon</a:t>
            </a:r>
            <a:r>
              <a:rPr lang="tr-TR" dirty="0" smtClean="0"/>
              <a:t> söz konusu değildir. </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23</a:t>
            </a:fld>
            <a:endParaRPr lang="tr-TR"/>
          </a:p>
        </p:txBody>
      </p:sp>
    </p:spTree>
    <p:extLst>
      <p:ext uri="{BB962C8B-B14F-4D97-AF65-F5344CB8AC3E}">
        <p14:creationId xmlns:p14="http://schemas.microsoft.com/office/powerpoint/2010/main" val="1006540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İyi Klinik Uygulamalar Kılavuzu Okunduğuna Dair Taahhütname</a:t>
            </a:r>
            <a:endParaRPr lang="tr-TR" dirty="0"/>
          </a:p>
        </p:txBody>
      </p:sp>
      <p:pic>
        <p:nvPicPr>
          <p:cNvPr id="7170"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755576" y="1200149"/>
            <a:ext cx="2428528"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çerik Yer Tutucusu 6"/>
          <p:cNvSpPr>
            <a:spLocks noGrp="1"/>
          </p:cNvSpPr>
          <p:nvPr>
            <p:ph sz="half" idx="2"/>
          </p:nvPr>
        </p:nvSpPr>
        <p:spPr>
          <a:xfrm>
            <a:off x="3635896" y="1200151"/>
            <a:ext cx="5328592" cy="3394472"/>
          </a:xfrm>
        </p:spPr>
        <p:txBody>
          <a:bodyPr>
            <a:noAutofit/>
          </a:bodyPr>
          <a:lstStyle/>
          <a:p>
            <a:endParaRPr lang="tr-TR" sz="2400" dirty="0" smtClean="0"/>
          </a:p>
          <a:p>
            <a:r>
              <a:rPr lang="tr-TR" sz="2400" dirty="0" smtClean="0"/>
              <a:t>Lütfen </a:t>
            </a:r>
            <a:r>
              <a:rPr lang="tr-TR" sz="2400" dirty="0" smtClean="0"/>
              <a:t>güncel İKU kılavuzunu okuduktan sonra bu formu imzalayınız.</a:t>
            </a:r>
          </a:p>
          <a:p>
            <a:r>
              <a:rPr lang="tr-TR" sz="2400" dirty="0" smtClean="0"/>
              <a:t>Unutmayınız ki İKU bir kalite standardıdır ve </a:t>
            </a:r>
            <a:r>
              <a:rPr lang="tr-TR" sz="2400" dirty="0" err="1" smtClean="0"/>
              <a:t>İKU’ya</a:t>
            </a:r>
            <a:r>
              <a:rPr lang="tr-TR" sz="2400" dirty="0" smtClean="0"/>
              <a:t> uygun gerçekleştirilen her araştırma daha yüksek kalitede olacak ve daha iyi dergilerde yayınlanacaktır.</a:t>
            </a:r>
            <a:endParaRPr lang="tr-TR" sz="2400"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24</a:t>
            </a:fld>
            <a:endParaRPr lang="tr-TR"/>
          </a:p>
        </p:txBody>
      </p:sp>
    </p:spTree>
    <p:extLst>
      <p:ext uri="{BB962C8B-B14F-4D97-AF65-F5344CB8AC3E}">
        <p14:creationId xmlns:p14="http://schemas.microsoft.com/office/powerpoint/2010/main" val="687480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BGOF Asgari İçerik-1</a:t>
            </a:r>
            <a:endParaRPr lang="tr-TR" dirty="0"/>
          </a:p>
        </p:txBody>
      </p:sp>
      <p:sp>
        <p:nvSpPr>
          <p:cNvPr id="3" name="İçerik Yer Tutucusu 2"/>
          <p:cNvSpPr>
            <a:spLocks noGrp="1"/>
          </p:cNvSpPr>
          <p:nvPr>
            <p:ph idx="1"/>
          </p:nvPr>
        </p:nvSpPr>
        <p:spPr/>
        <p:txBody>
          <a:bodyPr>
            <a:normAutofit fontScale="70000" lnSpcReduction="20000"/>
          </a:bodyPr>
          <a:lstStyle/>
          <a:p>
            <a:pPr marL="457200" indent="-457200">
              <a:buFont typeface="+mj-lt"/>
              <a:buAutoNum type="arabicPeriod"/>
            </a:pPr>
            <a:r>
              <a:rPr lang="tr-TR" dirty="0" smtClean="0"/>
              <a:t>Çalışmanın </a:t>
            </a:r>
            <a:r>
              <a:rPr lang="tr-TR" dirty="0"/>
              <a:t>bir araştırma olduğu,</a:t>
            </a:r>
          </a:p>
          <a:p>
            <a:pPr marL="457200" indent="-457200">
              <a:buFont typeface="+mj-lt"/>
              <a:buAutoNum type="arabicPeriod"/>
            </a:pPr>
            <a:r>
              <a:rPr lang="tr-TR" b="1" dirty="0" smtClean="0"/>
              <a:t>Araştırmanın </a:t>
            </a:r>
            <a:r>
              <a:rPr lang="tr-TR" b="1" dirty="0"/>
              <a:t>amacı</a:t>
            </a:r>
            <a:r>
              <a:rPr lang="tr-TR" dirty="0"/>
              <a:t>,</a:t>
            </a:r>
          </a:p>
          <a:p>
            <a:pPr marL="457200" indent="-457200">
              <a:buFont typeface="+mj-lt"/>
              <a:buAutoNum type="arabicPeriod"/>
            </a:pPr>
            <a:r>
              <a:rPr lang="tr-TR" dirty="0" smtClean="0"/>
              <a:t>Araştırmada </a:t>
            </a:r>
            <a:r>
              <a:rPr lang="tr-TR" dirty="0"/>
              <a:t>uygulanacak tedaviler, </a:t>
            </a:r>
          </a:p>
          <a:p>
            <a:pPr marL="457200" indent="-457200">
              <a:buFont typeface="+mj-lt"/>
              <a:buAutoNum type="arabicPeriod"/>
            </a:pPr>
            <a:r>
              <a:rPr lang="tr-TR" dirty="0" smtClean="0"/>
              <a:t>Varsa</a:t>
            </a:r>
            <a:r>
              <a:rPr lang="tr-TR" dirty="0"/>
              <a:t>, farklı tedaviler için gönüllülerin araştırma gruplarına </a:t>
            </a:r>
            <a:r>
              <a:rPr lang="tr-TR" b="1" dirty="0"/>
              <a:t>rastgele atanma </a:t>
            </a:r>
            <a:r>
              <a:rPr lang="tr-TR" b="1" dirty="0" smtClean="0"/>
              <a:t>olasılığı</a:t>
            </a:r>
            <a:r>
              <a:rPr lang="tr-TR" dirty="0" smtClean="0"/>
              <a:t>,</a:t>
            </a:r>
            <a:endParaRPr lang="tr-TR" dirty="0"/>
          </a:p>
          <a:p>
            <a:pPr marL="457200" indent="-457200">
              <a:buFont typeface="+mj-lt"/>
              <a:buAutoNum type="arabicPeriod"/>
            </a:pPr>
            <a:r>
              <a:rPr lang="tr-TR" dirty="0" smtClean="0"/>
              <a:t>Araştırma </a:t>
            </a:r>
            <a:r>
              <a:rPr lang="tr-TR" dirty="0"/>
              <a:t>sırasında </a:t>
            </a:r>
            <a:r>
              <a:rPr lang="tr-TR" dirty="0" smtClean="0"/>
              <a:t>gönüllüye </a:t>
            </a:r>
            <a:r>
              <a:rPr lang="tr-TR" b="1" dirty="0"/>
              <a:t>uygulanacak yöntemlerin </a:t>
            </a:r>
            <a:r>
              <a:rPr lang="tr-TR" b="1" dirty="0" smtClean="0"/>
              <a:t>tümü</a:t>
            </a:r>
            <a:r>
              <a:rPr lang="tr-TR" dirty="0" smtClean="0"/>
              <a:t>,</a:t>
            </a:r>
          </a:p>
          <a:p>
            <a:pPr marL="457200" indent="-457200">
              <a:buFont typeface="+mj-lt"/>
              <a:buAutoNum type="arabicPeriod"/>
            </a:pPr>
            <a:r>
              <a:rPr lang="tr-TR" b="1" dirty="0" smtClean="0"/>
              <a:t>Gönüllünün </a:t>
            </a:r>
            <a:r>
              <a:rPr lang="tr-TR" b="1" dirty="0"/>
              <a:t>sorumlulukları</a:t>
            </a:r>
            <a:r>
              <a:rPr lang="tr-TR" dirty="0"/>
              <a:t>,</a:t>
            </a:r>
          </a:p>
          <a:p>
            <a:pPr marL="457200" indent="-457200">
              <a:buFont typeface="+mj-lt"/>
              <a:buAutoNum type="arabicPeriod"/>
            </a:pPr>
            <a:r>
              <a:rPr lang="tr-TR" b="1" dirty="0" smtClean="0"/>
              <a:t>Araştırmanın </a:t>
            </a:r>
            <a:r>
              <a:rPr lang="tr-TR" b="1" dirty="0"/>
              <a:t>deneysel kısımları</a:t>
            </a:r>
            <a:r>
              <a:rPr lang="tr-TR" dirty="0"/>
              <a:t>,</a:t>
            </a:r>
          </a:p>
          <a:p>
            <a:pPr marL="457200" indent="-457200">
              <a:buFont typeface="+mj-lt"/>
              <a:buAutoNum type="arabicPeriod"/>
            </a:pPr>
            <a:r>
              <a:rPr lang="tr-TR" dirty="0" smtClean="0"/>
              <a:t>Gönüllünün maruz </a:t>
            </a:r>
            <a:r>
              <a:rPr lang="tr-TR" dirty="0"/>
              <a:t>kalacağı öngörülen </a:t>
            </a:r>
            <a:r>
              <a:rPr lang="tr-TR" b="1" dirty="0"/>
              <a:t>riskler veya rahatsızlıklar</a:t>
            </a:r>
            <a:r>
              <a:rPr lang="tr-TR" dirty="0"/>
              <a:t>,</a:t>
            </a:r>
          </a:p>
          <a:p>
            <a:pPr marL="457200" lvl="0" indent="-457200">
              <a:buFont typeface="+mj-lt"/>
              <a:buAutoNum type="arabicPeriod"/>
            </a:pPr>
            <a:r>
              <a:rPr lang="tr-TR" dirty="0" smtClean="0"/>
              <a:t>Araştırmadan </a:t>
            </a:r>
            <a:r>
              <a:rPr lang="tr-TR" b="1" dirty="0"/>
              <a:t>makul ölçüde beklenen yararlarla </a:t>
            </a:r>
            <a:r>
              <a:rPr lang="tr-TR" dirty="0"/>
              <a:t>ilgili olarak gönüllü açısından hedeflenen </a:t>
            </a:r>
            <a:r>
              <a:rPr lang="tr-TR" b="1" dirty="0"/>
              <a:t>herhangi bir klinik yarar olmadığında </a:t>
            </a:r>
            <a:r>
              <a:rPr lang="tr-TR" dirty="0"/>
              <a:t>gönüllünün </a:t>
            </a:r>
            <a:r>
              <a:rPr lang="tr-TR" dirty="0" smtClean="0"/>
              <a:t>bilgilendirilmesi,</a:t>
            </a:r>
            <a:endParaRPr lang="tr-TR" dirty="0"/>
          </a:p>
          <a:p>
            <a:pPr marL="457200" lvl="0" indent="-457200">
              <a:buFont typeface="+mj-lt"/>
              <a:buAutoNum type="arabicPeriod"/>
            </a:pPr>
            <a:r>
              <a:rPr lang="tr-TR" dirty="0" smtClean="0"/>
              <a:t>Gönüllüye </a:t>
            </a:r>
            <a:r>
              <a:rPr lang="tr-TR" dirty="0"/>
              <a:t>uygulanabilecek olan </a:t>
            </a:r>
            <a:r>
              <a:rPr lang="tr-TR" b="1" dirty="0"/>
              <a:t>alternatif yöntemler </a:t>
            </a:r>
            <a:r>
              <a:rPr lang="tr-TR" dirty="0"/>
              <a:t>veya </a:t>
            </a:r>
            <a:r>
              <a:rPr lang="tr-TR" b="1" dirty="0"/>
              <a:t>tedavi şeması </a:t>
            </a:r>
            <a:r>
              <a:rPr lang="tr-TR" dirty="0"/>
              <a:t>ve </a:t>
            </a:r>
            <a:r>
              <a:rPr lang="tr-TR" b="1" dirty="0"/>
              <a:t>bunların olası yarar ve riskleri</a:t>
            </a:r>
            <a:r>
              <a:rPr lang="tr-TR" dirty="0"/>
              <a:t>,</a:t>
            </a:r>
          </a:p>
          <a:p>
            <a:pPr marL="457200" indent="-457200">
              <a:buFont typeface="+mj-lt"/>
              <a:buAutoNum type="arabicPeriod"/>
            </a:pP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25</a:t>
            </a:fld>
            <a:endParaRPr lang="tr-TR"/>
          </a:p>
        </p:txBody>
      </p:sp>
    </p:spTree>
    <p:extLst>
      <p:ext uri="{BB962C8B-B14F-4D97-AF65-F5344CB8AC3E}">
        <p14:creationId xmlns:p14="http://schemas.microsoft.com/office/powerpoint/2010/main" val="4222226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BGOF Asgari </a:t>
            </a:r>
            <a:r>
              <a:rPr lang="tr-TR" dirty="0" smtClean="0"/>
              <a:t>İçerik-2</a:t>
            </a:r>
            <a:endParaRPr lang="tr-TR" dirty="0"/>
          </a:p>
        </p:txBody>
      </p:sp>
      <p:sp>
        <p:nvSpPr>
          <p:cNvPr id="3" name="İçerik Yer Tutucusu 2"/>
          <p:cNvSpPr>
            <a:spLocks noGrp="1"/>
          </p:cNvSpPr>
          <p:nvPr>
            <p:ph idx="1"/>
          </p:nvPr>
        </p:nvSpPr>
        <p:spPr/>
        <p:txBody>
          <a:bodyPr>
            <a:normAutofit fontScale="55000" lnSpcReduction="20000"/>
          </a:bodyPr>
          <a:lstStyle/>
          <a:p>
            <a:pPr marL="457200" lvl="0" indent="-457200">
              <a:buFont typeface="+mj-lt"/>
              <a:buAutoNum type="arabicPeriod" startAt="11"/>
            </a:pPr>
            <a:r>
              <a:rPr lang="tr-TR" dirty="0"/>
              <a:t>İlgi mevzuat gereğince gerekiyorsa, </a:t>
            </a:r>
            <a:r>
              <a:rPr lang="tr-TR" b="1" dirty="0"/>
              <a:t>gönüllüye verilecek tazminat veya sağlanacak tedaviler</a:t>
            </a:r>
            <a:r>
              <a:rPr lang="tr-TR" dirty="0"/>
              <a:t>,</a:t>
            </a:r>
          </a:p>
          <a:p>
            <a:pPr marL="457200" indent="-457200">
              <a:buFont typeface="+mj-lt"/>
              <a:buAutoNum type="arabicPeriod" startAt="11"/>
            </a:pPr>
            <a:r>
              <a:rPr lang="tr-TR" dirty="0" smtClean="0"/>
              <a:t>Varsa</a:t>
            </a:r>
            <a:r>
              <a:rPr lang="tr-TR" dirty="0"/>
              <a:t>, gönüllülere yapılacak </a:t>
            </a:r>
            <a:r>
              <a:rPr lang="tr-TR" b="1" dirty="0"/>
              <a:t>ulaşım, yemek gibi masraflara ilişkin ödemeler </a:t>
            </a:r>
            <a:r>
              <a:rPr lang="tr-TR" dirty="0"/>
              <a:t>hakkındaki bilgiler,</a:t>
            </a:r>
          </a:p>
          <a:p>
            <a:pPr marL="457200" lvl="0" indent="-457200">
              <a:buFont typeface="+mj-lt"/>
              <a:buAutoNum type="arabicPeriod" startAt="11"/>
            </a:pPr>
            <a:r>
              <a:rPr lang="tr-TR" b="1" dirty="0" smtClean="0"/>
              <a:t>Gönüllünün </a:t>
            </a:r>
            <a:r>
              <a:rPr lang="tr-TR" b="1" dirty="0"/>
              <a:t>araştırmaya katılımının isteğe bağlı olduğu ve gönüllünün istediği zaman, herhangi bir cezaya veya yaptırıma maruz kalmaksızın, hiçbir hakkını kaybetmeksizin araştırmaya katılmayı reddedebileceği veya araştırmadan çekilebileceği,</a:t>
            </a:r>
          </a:p>
          <a:p>
            <a:pPr marL="457200" lvl="0" indent="-457200">
              <a:buFont typeface="+mj-lt"/>
              <a:buAutoNum type="arabicPeriod" startAt="11"/>
            </a:pPr>
            <a:r>
              <a:rPr lang="tr-TR" dirty="0" smtClean="0"/>
              <a:t>İzleyiciler</a:t>
            </a:r>
            <a:r>
              <a:rPr lang="tr-TR" dirty="0"/>
              <a:t>, yoklama yapan kişiler, Etik Kurul, Kurum ve diğer ilgili sağlık otoritelerinin gönüllünün orijinal tıbbi kayıtlarına doğrudan erişimlerinin bulunabileceği, ancak bu </a:t>
            </a:r>
            <a:r>
              <a:rPr lang="tr-TR" b="1" dirty="0"/>
              <a:t>bilgilerin gizli tutulacağı</a:t>
            </a:r>
            <a:r>
              <a:rPr lang="tr-TR" dirty="0"/>
              <a:t>, yazılı bilgilendirilmiş gönüllü olur formunun imzalanmasıyla gönüllü veya yasal temsilcisinin söz konusu erişime izin vermiş olacağı,</a:t>
            </a:r>
          </a:p>
          <a:p>
            <a:pPr marL="457200" lvl="0" indent="-457200">
              <a:buFont typeface="+mj-lt"/>
              <a:buAutoNum type="arabicPeriod" startAt="11"/>
            </a:pPr>
            <a:r>
              <a:rPr lang="tr-TR" dirty="0" smtClean="0"/>
              <a:t>İlgili </a:t>
            </a:r>
            <a:r>
              <a:rPr lang="tr-TR" dirty="0"/>
              <a:t>mevzuat gereğince </a:t>
            </a:r>
            <a:r>
              <a:rPr lang="tr-TR" b="1" dirty="0"/>
              <a:t>gönüllünün kimliğini ortaya çıkaracak kayıtların gizli tutulacağı</a:t>
            </a:r>
            <a:r>
              <a:rPr lang="tr-TR" dirty="0"/>
              <a:t>, kamuoyuna açıklanamayacağı; araştırma sonuçlarının yayımlanması halinde dahi gönüllünün kimliğinin gizli kalacağı,</a:t>
            </a:r>
          </a:p>
          <a:p>
            <a:pPr marL="457200" lvl="0" indent="-457200">
              <a:buFont typeface="+mj-lt"/>
              <a:buAutoNum type="arabicPeriod" startAt="11"/>
            </a:pPr>
            <a:r>
              <a:rPr lang="tr-TR" dirty="0" smtClean="0"/>
              <a:t>Araştırma </a:t>
            </a:r>
            <a:r>
              <a:rPr lang="tr-TR" dirty="0"/>
              <a:t>konusuyla ilgili ve gönüllünün araştırmaya katılmaya devam etme isteğini etkileyebilecek yeni bilgiler elde edildiğinde gönüllünün veya yasal temsilcisinin </a:t>
            </a:r>
            <a:r>
              <a:rPr lang="tr-TR" b="1" dirty="0"/>
              <a:t>zamanında bilgilendirileceği</a:t>
            </a:r>
            <a:r>
              <a:rPr lang="tr-TR" dirty="0"/>
              <a:t>,</a:t>
            </a:r>
          </a:p>
          <a:p>
            <a:pPr marL="457200" lvl="0" indent="-457200">
              <a:buFont typeface="+mj-lt"/>
              <a:buAutoNum type="arabicPeriod" startAt="11"/>
            </a:pPr>
            <a:r>
              <a:rPr lang="tr-TR" dirty="0" smtClean="0"/>
              <a:t>Gönüllünün </a:t>
            </a:r>
            <a:r>
              <a:rPr lang="tr-TR" dirty="0"/>
              <a:t>araştırma hakkında, kendi hakları hakkında veya araştırmayla ilgili herhangi bir </a:t>
            </a:r>
            <a:r>
              <a:rPr lang="tr-TR" dirty="0" err="1"/>
              <a:t>advers</a:t>
            </a:r>
            <a:r>
              <a:rPr lang="tr-TR" dirty="0"/>
              <a:t> olay hakkında daha fazla bilgi temin edebilmesi için </a:t>
            </a:r>
            <a:r>
              <a:rPr lang="tr-TR" b="1" dirty="0"/>
              <a:t>temasa geçebileceği kişiler ile bunlara günün </a:t>
            </a:r>
            <a:r>
              <a:rPr lang="tr-TR" b="1" dirty="0">
                <a:solidFill>
                  <a:srgbClr val="FF0000"/>
                </a:solidFill>
              </a:rPr>
              <a:t>24 saatinde </a:t>
            </a:r>
            <a:r>
              <a:rPr lang="tr-TR" b="1" dirty="0"/>
              <a:t>erişebileceği telefon numaraları,</a:t>
            </a:r>
          </a:p>
          <a:p>
            <a:pPr marL="457200" lvl="0" indent="-457200">
              <a:buFont typeface="+mj-lt"/>
              <a:buAutoNum type="arabicPeriod" startAt="11"/>
            </a:pPr>
            <a:r>
              <a:rPr lang="tr-TR" dirty="0" smtClean="0"/>
              <a:t>Gönüllünün </a:t>
            </a:r>
            <a:r>
              <a:rPr lang="tr-TR" dirty="0"/>
              <a:t>araştırmaya katılımının </a:t>
            </a:r>
            <a:r>
              <a:rPr lang="tr-TR" b="1" dirty="0"/>
              <a:t>sona erdirilmesini gerektirecek durumlar veya nedenler</a:t>
            </a:r>
            <a:r>
              <a:rPr lang="tr-TR" dirty="0"/>
              <a:t>,</a:t>
            </a:r>
          </a:p>
          <a:p>
            <a:pPr marL="457200" lvl="0" indent="-457200">
              <a:buFont typeface="+mj-lt"/>
              <a:buAutoNum type="arabicPeriod" startAt="11"/>
            </a:pPr>
            <a:r>
              <a:rPr lang="tr-TR" dirty="0" smtClean="0"/>
              <a:t>Gönüllünün </a:t>
            </a:r>
            <a:r>
              <a:rPr lang="tr-TR" dirty="0"/>
              <a:t>araştırmaya devam etmesi için </a:t>
            </a:r>
            <a:r>
              <a:rPr lang="tr-TR" b="1" dirty="0"/>
              <a:t>öngörülen süre</a:t>
            </a:r>
            <a:r>
              <a:rPr lang="tr-TR" dirty="0"/>
              <a:t>,</a:t>
            </a:r>
          </a:p>
          <a:p>
            <a:pPr marL="457200" lvl="0" indent="-457200">
              <a:buFont typeface="+mj-lt"/>
              <a:buAutoNum type="arabicPeriod" startAt="11"/>
            </a:pPr>
            <a:r>
              <a:rPr lang="tr-TR" dirty="0" smtClean="0"/>
              <a:t>Araştırmaya </a:t>
            </a:r>
            <a:r>
              <a:rPr lang="tr-TR" dirty="0"/>
              <a:t>katılması beklenen </a:t>
            </a:r>
            <a:r>
              <a:rPr lang="tr-TR" b="1" dirty="0"/>
              <a:t>tahmini gönüllü sayısı</a:t>
            </a:r>
            <a:r>
              <a:rPr lang="tr-TR" dirty="0"/>
              <a:t>,</a:t>
            </a:r>
          </a:p>
          <a:p>
            <a:pPr marL="457200" indent="-457200">
              <a:buFont typeface="+mj-lt"/>
              <a:buAutoNum type="arabicPeriod" startAt="11"/>
            </a:pP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26</a:t>
            </a:fld>
            <a:endParaRPr lang="tr-TR"/>
          </a:p>
        </p:txBody>
      </p:sp>
    </p:spTree>
    <p:extLst>
      <p:ext uri="{BB962C8B-B14F-4D97-AF65-F5344CB8AC3E}">
        <p14:creationId xmlns:p14="http://schemas.microsoft.com/office/powerpoint/2010/main" val="955526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470"/>
            <a:ext cx="8229600" cy="708471"/>
          </a:xfrm>
        </p:spPr>
        <p:txBody>
          <a:bodyPr>
            <a:normAutofit fontScale="90000"/>
          </a:bodyPr>
          <a:lstStyle/>
          <a:p>
            <a:r>
              <a:rPr lang="tr-TR" dirty="0"/>
              <a:t>BGOF Asgari </a:t>
            </a:r>
            <a:r>
              <a:rPr lang="tr-TR" dirty="0" smtClean="0"/>
              <a:t>İçerik-3</a:t>
            </a:r>
            <a:endParaRPr lang="tr-TR" dirty="0"/>
          </a:p>
        </p:txBody>
      </p:sp>
      <p:sp>
        <p:nvSpPr>
          <p:cNvPr id="3" name="İçerik Yer Tutucusu 2"/>
          <p:cNvSpPr>
            <a:spLocks noGrp="1"/>
          </p:cNvSpPr>
          <p:nvPr>
            <p:ph idx="1"/>
          </p:nvPr>
        </p:nvSpPr>
        <p:spPr>
          <a:xfrm>
            <a:off x="457200" y="843558"/>
            <a:ext cx="8229600" cy="4032448"/>
          </a:xfrm>
        </p:spPr>
        <p:txBody>
          <a:bodyPr>
            <a:normAutofit fontScale="55000" lnSpcReduction="20000"/>
          </a:bodyPr>
          <a:lstStyle/>
          <a:p>
            <a:pPr marL="457200" lvl="0" indent="-457200">
              <a:buFont typeface="+mj-lt"/>
              <a:buAutoNum type="arabicPeriod" startAt="21"/>
            </a:pPr>
            <a:r>
              <a:rPr lang="tr-TR" dirty="0"/>
              <a:t>Gönüllülerden elde edilecek olan </a:t>
            </a:r>
            <a:r>
              <a:rPr lang="tr-TR" b="1" dirty="0"/>
              <a:t>biyolojik materyallerin hangi amaçla kullanılacağı</a:t>
            </a:r>
            <a:r>
              <a:rPr lang="tr-TR" dirty="0"/>
              <a:t>,</a:t>
            </a:r>
          </a:p>
          <a:p>
            <a:pPr marL="457200" lvl="0" indent="-457200">
              <a:buFont typeface="+mj-lt"/>
              <a:buAutoNum type="arabicPeriod" startAt="21"/>
            </a:pPr>
            <a:r>
              <a:rPr lang="tr-TR" dirty="0" smtClean="0"/>
              <a:t>Biyolojik </a:t>
            </a:r>
            <a:r>
              <a:rPr lang="tr-TR" dirty="0"/>
              <a:t>materyallerin analizlerinin </a:t>
            </a:r>
            <a:r>
              <a:rPr lang="tr-TR" b="1" dirty="0"/>
              <a:t>yurtdışında yapılıp yapılmayacağı </a:t>
            </a:r>
            <a:r>
              <a:rPr lang="tr-TR" dirty="0"/>
              <a:t>hususunun açıklanması,</a:t>
            </a:r>
          </a:p>
          <a:p>
            <a:pPr marL="457200" lvl="0" indent="-457200">
              <a:buFont typeface="+mj-lt"/>
              <a:buAutoNum type="arabicPeriod" startAt="21"/>
            </a:pPr>
            <a:r>
              <a:rPr lang="tr-TR" dirty="0" smtClean="0"/>
              <a:t>“</a:t>
            </a:r>
            <a:r>
              <a:rPr lang="tr-TR" b="1" i="1" dirty="0">
                <a:solidFill>
                  <a:srgbClr val="FF0000"/>
                </a:solidFill>
              </a:rPr>
              <a:t>Bilgilendirilmiş Gönüllü Olur Formundaki tüm açıklamaları okudum. Bana, yukarıda konusu ve amacı belirtilen araştırma ile ilgili yazılı ve sözlü açıklama aşağıda adı belirtilen hekim tarafından yapıldı. Araştırmaya gönüllü olarak katıldığımı, istediğim zaman gerekçeli veya gerekçesiz olarak araştırmadan ayrılabileceğimi biliyorum</a:t>
            </a:r>
            <a:r>
              <a:rPr lang="tr-TR" i="1" dirty="0"/>
              <a:t>.” </a:t>
            </a:r>
            <a:r>
              <a:rPr lang="tr-TR" dirty="0"/>
              <a:t>benzeri ifadenin yer alması,</a:t>
            </a:r>
          </a:p>
          <a:p>
            <a:pPr marL="457200" lvl="0" indent="-457200">
              <a:buFont typeface="+mj-lt"/>
              <a:buAutoNum type="arabicPeriod" startAt="21"/>
            </a:pPr>
            <a:r>
              <a:rPr lang="tr-TR" dirty="0" smtClean="0"/>
              <a:t>“</a:t>
            </a:r>
            <a:r>
              <a:rPr lang="tr-TR" b="1" i="1" dirty="0">
                <a:solidFill>
                  <a:srgbClr val="00B050"/>
                </a:solidFill>
              </a:rPr>
              <a:t>Söz konusu araştırmaya, hiçbir baskı ve zorlama olmaksızın kendi rızamla katılmayı kabul ediyorum</a:t>
            </a:r>
            <a:r>
              <a:rPr lang="tr-TR" i="1" dirty="0"/>
              <a:t>.”</a:t>
            </a:r>
            <a:r>
              <a:rPr lang="tr-TR" dirty="0"/>
              <a:t> benzeri ifadenin yer alması,</a:t>
            </a:r>
          </a:p>
          <a:p>
            <a:pPr marL="457200" lvl="0" indent="-457200">
              <a:buFont typeface="+mj-lt"/>
              <a:buAutoNum type="arabicPeriod" startAt="21"/>
            </a:pPr>
            <a:r>
              <a:rPr lang="tr-TR" b="1" dirty="0" smtClean="0"/>
              <a:t>Gönüllü</a:t>
            </a:r>
            <a:r>
              <a:rPr lang="tr-TR" dirty="0" smtClean="0"/>
              <a:t>nün </a:t>
            </a:r>
            <a:r>
              <a:rPr lang="tr-TR" dirty="0"/>
              <a:t>adı / soyadı / imzası / tarih yer almalı,</a:t>
            </a:r>
          </a:p>
          <a:p>
            <a:pPr marL="457200" lvl="0" indent="-457200">
              <a:buFont typeface="+mj-lt"/>
              <a:buAutoNum type="arabicPeriod" startAt="21"/>
            </a:pPr>
            <a:r>
              <a:rPr lang="tr-TR" dirty="0" smtClean="0"/>
              <a:t>Araştırma </a:t>
            </a:r>
            <a:r>
              <a:rPr lang="tr-TR" dirty="0"/>
              <a:t>ekibinde yer alan ve </a:t>
            </a:r>
            <a:r>
              <a:rPr lang="tr-TR" b="1" dirty="0"/>
              <a:t>yetkin bir araştırmacının </a:t>
            </a:r>
            <a:r>
              <a:rPr lang="tr-TR" dirty="0"/>
              <a:t>adı / soyadı / imzası / tarih yer almalı,</a:t>
            </a:r>
          </a:p>
          <a:p>
            <a:pPr marL="457200" lvl="0" indent="-457200">
              <a:buFont typeface="+mj-lt"/>
              <a:buAutoNum type="arabicPeriod" startAt="21"/>
            </a:pPr>
            <a:r>
              <a:rPr lang="tr-TR" dirty="0" smtClean="0"/>
              <a:t>Gerekiyorsa </a:t>
            </a:r>
            <a:r>
              <a:rPr lang="tr-TR" dirty="0"/>
              <a:t>olur işlemine </a:t>
            </a:r>
            <a:r>
              <a:rPr lang="tr-TR" b="1" dirty="0"/>
              <a:t>tanık </a:t>
            </a:r>
            <a:r>
              <a:rPr lang="tr-TR" dirty="0"/>
              <a:t>olan kişinin adı / soyadı / imzası / tarih yer almalı,</a:t>
            </a:r>
          </a:p>
          <a:p>
            <a:pPr marL="457200" lvl="0" indent="-457200">
              <a:buFont typeface="+mj-lt"/>
              <a:buAutoNum type="arabicPeriod" startAt="21"/>
            </a:pPr>
            <a:r>
              <a:rPr lang="tr-TR" dirty="0" smtClean="0"/>
              <a:t>Gerekiyorsa </a:t>
            </a:r>
            <a:r>
              <a:rPr lang="tr-TR" b="1" dirty="0"/>
              <a:t>yasal temsilcinin </a:t>
            </a:r>
            <a:r>
              <a:rPr lang="tr-TR" dirty="0"/>
              <a:t>adı / soyadı / imzası / tarih yer almalı,</a:t>
            </a:r>
          </a:p>
          <a:p>
            <a:pPr marL="457200" lvl="0" indent="-457200">
              <a:buFont typeface="+mj-lt"/>
              <a:buAutoNum type="arabicPeriod" startAt="21"/>
            </a:pPr>
            <a:r>
              <a:rPr lang="tr-TR" dirty="0" smtClean="0"/>
              <a:t>Gönüllülerden </a:t>
            </a:r>
            <a:r>
              <a:rPr lang="tr-TR" dirty="0"/>
              <a:t>elde edilen biyolojik materyaller üzerinde </a:t>
            </a:r>
            <a:r>
              <a:rPr lang="tr-TR" b="1" dirty="0"/>
              <a:t>genetik araştırma </a:t>
            </a:r>
            <a:r>
              <a:rPr lang="tr-TR" dirty="0"/>
              <a:t>yapılabilmesi için; “[</a:t>
            </a:r>
            <a:r>
              <a:rPr lang="tr-TR" i="1" dirty="0"/>
              <a:t>Araştırmanın Açık Adı</a:t>
            </a:r>
            <a:r>
              <a:rPr lang="tr-TR" dirty="0"/>
              <a:t>] araştırması kapsamında alınan biyolojik örneklerimin (kan, idrar vb.); “</a:t>
            </a:r>
            <a:r>
              <a:rPr lang="tr-TR" b="1" i="1" dirty="0">
                <a:solidFill>
                  <a:srgbClr val="00B0F0"/>
                </a:solidFill>
              </a:rPr>
              <a:t>Sadece yukarıda bahsi geçen araştırmada kullanılmasına izin veriyorum</a:t>
            </a:r>
            <a:r>
              <a:rPr lang="tr-TR" i="1" dirty="0"/>
              <a:t>”</a:t>
            </a:r>
            <a:r>
              <a:rPr lang="tr-TR" dirty="0"/>
              <a:t> veya </a:t>
            </a:r>
            <a:r>
              <a:rPr lang="tr-TR" i="1" dirty="0"/>
              <a:t>“</a:t>
            </a:r>
            <a:r>
              <a:rPr lang="tr-TR" b="1" i="1" dirty="0">
                <a:solidFill>
                  <a:srgbClr val="00B0F0"/>
                </a:solidFill>
              </a:rPr>
              <a:t>İleride yapılması planlanan tüm araştırmalarda kullanılmasına izin veriyorum”</a:t>
            </a:r>
            <a:r>
              <a:rPr lang="tr-TR" b="1" dirty="0">
                <a:solidFill>
                  <a:srgbClr val="00B0F0"/>
                </a:solidFill>
              </a:rPr>
              <a:t> veya </a:t>
            </a:r>
            <a:r>
              <a:rPr lang="tr-TR" b="1" i="1" dirty="0">
                <a:solidFill>
                  <a:srgbClr val="00B0F0"/>
                </a:solidFill>
              </a:rPr>
              <a:t>“hiçbir koşulda kullanılmasına izin vermiyorum</a:t>
            </a:r>
            <a:r>
              <a:rPr lang="tr-TR" i="1" dirty="0"/>
              <a:t>”</a:t>
            </a:r>
            <a:r>
              <a:rPr lang="tr-TR" dirty="0"/>
              <a:t> şeklinde uygun ifadenin işaretlendiği bilgi yer almalıdır.</a:t>
            </a:r>
          </a:p>
          <a:p>
            <a:pPr marL="457200" lvl="0" indent="-457200">
              <a:buFont typeface="+mj-lt"/>
              <a:buAutoNum type="arabicPeriod" startAt="21"/>
            </a:pPr>
            <a:r>
              <a:rPr lang="tr-TR" dirty="0" smtClean="0"/>
              <a:t>Ayrıca</a:t>
            </a:r>
            <a:r>
              <a:rPr lang="tr-TR" dirty="0"/>
              <a:t>, BGOF, gönüllü veya kanuni temsilcisinin yasal haklarını ortadan kaldıracak bir hüküm veya ifade içeremez ayrıca araştırmacıyı, kurumu, destekleyici veya bunların temsilcilerini kendi ihmallerinden kaynaklanan herhangi bir yükümlülükten kurtaracak hüküm veya ifade taşıyamaz.</a:t>
            </a:r>
          </a:p>
          <a:p>
            <a:pPr marL="457200" indent="-457200">
              <a:buFont typeface="+mj-lt"/>
              <a:buAutoNum type="arabicPeriod" startAt="21"/>
            </a:pP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27</a:t>
            </a:fld>
            <a:endParaRPr lang="tr-TR"/>
          </a:p>
        </p:txBody>
      </p:sp>
    </p:spTree>
    <p:extLst>
      <p:ext uri="{BB962C8B-B14F-4D97-AF65-F5344CB8AC3E}">
        <p14:creationId xmlns:p14="http://schemas.microsoft.com/office/powerpoint/2010/main" val="598081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635646"/>
            <a:ext cx="8229600" cy="857250"/>
          </a:xfrm>
        </p:spPr>
        <p:txBody>
          <a:bodyPr>
            <a:normAutofit fontScale="90000"/>
          </a:bodyPr>
          <a:lstStyle/>
          <a:p>
            <a:r>
              <a:rPr lang="tr-TR" dirty="0"/>
              <a:t>Dünya Tıp </a:t>
            </a:r>
            <a:r>
              <a:rPr lang="tr-TR" dirty="0" err="1"/>
              <a:t>Birliği</a:t>
            </a:r>
            <a:r>
              <a:rPr lang="tr-TR" dirty="0"/>
              <a:t> Helsinki Bildirgesi </a:t>
            </a:r>
            <a:r>
              <a:rPr lang="tr-TR" dirty="0" err="1"/>
              <a:t>İnsanlar</a:t>
            </a:r>
            <a:r>
              <a:rPr lang="tr-TR" dirty="0"/>
              <a:t> Üzerinde Yapılan Tıbbi </a:t>
            </a:r>
            <a:r>
              <a:rPr lang="tr-TR" dirty="0" err="1"/>
              <a:t>Araştırmalarla</a:t>
            </a:r>
            <a:r>
              <a:rPr lang="tr-TR" dirty="0"/>
              <a:t> </a:t>
            </a:r>
            <a:r>
              <a:rPr lang="tr-TR" dirty="0" err="1"/>
              <a:t>İlgili</a:t>
            </a:r>
            <a:r>
              <a:rPr lang="tr-TR" dirty="0"/>
              <a:t> Etik </a:t>
            </a:r>
            <a:r>
              <a:rPr lang="tr-TR" dirty="0" err="1"/>
              <a:t>İlkeler</a:t>
            </a:r>
            <a:r>
              <a:rPr lang="tr-TR" dirty="0"/>
              <a:t> </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28</a:t>
            </a:fld>
            <a:endParaRPr lang="tr-TR"/>
          </a:p>
        </p:txBody>
      </p:sp>
    </p:spTree>
    <p:extLst>
      <p:ext uri="{BB962C8B-B14F-4D97-AF65-F5344CB8AC3E}">
        <p14:creationId xmlns:p14="http://schemas.microsoft.com/office/powerpoint/2010/main" val="2674542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Helsinki Bildirgesi</a:t>
            </a:r>
          </a:p>
        </p:txBody>
      </p:sp>
      <p:sp>
        <p:nvSpPr>
          <p:cNvPr id="3" name="İçerik Yer Tutucusu 2"/>
          <p:cNvSpPr>
            <a:spLocks noGrp="1"/>
          </p:cNvSpPr>
          <p:nvPr>
            <p:ph idx="1"/>
          </p:nvPr>
        </p:nvSpPr>
        <p:spPr>
          <a:xfrm>
            <a:off x="457200" y="1200150"/>
            <a:ext cx="8229600" cy="3603847"/>
          </a:xfrm>
        </p:spPr>
        <p:txBody>
          <a:bodyPr>
            <a:normAutofit lnSpcReduction="10000"/>
          </a:bodyPr>
          <a:lstStyle/>
          <a:p>
            <a:r>
              <a:rPr lang="tr-TR" dirty="0" smtClean="0"/>
              <a:t>İnsanlardan </a:t>
            </a:r>
            <a:r>
              <a:rPr lang="tr-TR" dirty="0"/>
              <a:t>elde edilen ve </a:t>
            </a:r>
            <a:r>
              <a:rPr lang="tr-TR" b="1" dirty="0"/>
              <a:t>kime ait olduğu belirlenebilen materyal veya veriler üzerinde yapılan araştırmalar da dahil </a:t>
            </a:r>
            <a:r>
              <a:rPr lang="tr-TR" dirty="0"/>
              <a:t>olmak üzere, gönüllülerin yer aldığı tıbbi araştırmalar için etik ilkeler olarak </a:t>
            </a:r>
            <a:r>
              <a:rPr lang="tr-TR" dirty="0" smtClean="0"/>
              <a:t>geliştirilmiştir</a:t>
            </a:r>
            <a:r>
              <a:rPr lang="tr-TR" dirty="0"/>
              <a:t>. </a:t>
            </a:r>
            <a:endParaRPr lang="tr-TR" dirty="0" smtClean="0"/>
          </a:p>
          <a:p>
            <a:r>
              <a:rPr lang="tr-TR" dirty="0" smtClean="0"/>
              <a:t>Bildirge </a:t>
            </a:r>
            <a:r>
              <a:rPr lang="tr-TR" dirty="0"/>
              <a:t>bir bütün olarak ele alınmalı ve içerdiği maddeler, ilgili bütün diğer maddeler göz önünde bulundurularak uygulanmalıdır. </a:t>
            </a:r>
            <a:endParaRPr lang="tr-TR" dirty="0" smtClean="0"/>
          </a:p>
          <a:p>
            <a:r>
              <a:rPr lang="tr-TR" dirty="0" smtClean="0"/>
              <a:t>Bildirge</a:t>
            </a:r>
            <a:r>
              <a:rPr lang="tr-TR" dirty="0"/>
              <a:t>, </a:t>
            </a:r>
            <a:r>
              <a:rPr lang="tr-TR" dirty="0" smtClean="0"/>
              <a:t>en </a:t>
            </a:r>
            <a:r>
              <a:rPr lang="tr-TR" dirty="0"/>
              <a:t>başta </a:t>
            </a:r>
            <a:r>
              <a:rPr lang="tr-TR" b="1" dirty="0">
                <a:solidFill>
                  <a:srgbClr val="FF0000"/>
                </a:solidFill>
              </a:rPr>
              <a:t>hekimlere yöneliktir. </a:t>
            </a:r>
            <a:endParaRPr lang="tr-TR" b="1" dirty="0" smtClean="0">
              <a:solidFill>
                <a:srgbClr val="FF0000"/>
              </a:solidFill>
            </a:endParaRPr>
          </a:p>
          <a:p>
            <a:r>
              <a:rPr lang="tr-TR" dirty="0" smtClean="0"/>
              <a:t>Gönüllüler </a:t>
            </a:r>
            <a:r>
              <a:rPr lang="tr-TR" dirty="0"/>
              <a:t>üzerinde yapılan tıbbi araştırmalarda yer alan diğer tarafları da bu ilkeleri benimsemeye teşvik etmektedir.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29</a:t>
            </a:fld>
            <a:endParaRPr lang="tr-TR"/>
          </a:p>
        </p:txBody>
      </p:sp>
    </p:spTree>
    <p:extLst>
      <p:ext uri="{BB962C8B-B14F-4D97-AF65-F5344CB8AC3E}">
        <p14:creationId xmlns:p14="http://schemas.microsoft.com/office/powerpoint/2010/main" val="287290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Etik Kurulun </a:t>
            </a:r>
            <a:r>
              <a:rPr lang="tr-TR" dirty="0" smtClean="0"/>
              <a:t>Görev </a:t>
            </a:r>
            <a:r>
              <a:rPr lang="tr-TR" dirty="0"/>
              <a:t>ve </a:t>
            </a:r>
            <a:r>
              <a:rPr lang="tr-TR" dirty="0" smtClean="0"/>
              <a:t>Yetkileri</a:t>
            </a:r>
            <a:endParaRPr lang="tr-TR" dirty="0"/>
          </a:p>
        </p:txBody>
      </p:sp>
      <p:sp>
        <p:nvSpPr>
          <p:cNvPr id="3" name="İçerik Yer Tutucusu 2"/>
          <p:cNvSpPr>
            <a:spLocks noGrp="1"/>
          </p:cNvSpPr>
          <p:nvPr>
            <p:ph idx="1"/>
          </p:nvPr>
        </p:nvSpPr>
        <p:spPr/>
        <p:txBody>
          <a:bodyPr>
            <a:normAutofit/>
          </a:bodyPr>
          <a:lstStyle/>
          <a:p>
            <a:pPr marL="0" indent="0" algn="ctr">
              <a:buNone/>
            </a:pPr>
            <a:r>
              <a:rPr lang="tr-TR" sz="3600" dirty="0" smtClean="0"/>
              <a:t>Araştırmanın </a:t>
            </a:r>
            <a:r>
              <a:rPr lang="tr-TR" sz="3600" b="1" dirty="0">
                <a:solidFill>
                  <a:srgbClr val="FF0000"/>
                </a:solidFill>
              </a:rPr>
              <a:t>bilimsel</a:t>
            </a:r>
            <a:r>
              <a:rPr lang="tr-TR" sz="3600" dirty="0"/>
              <a:t>, </a:t>
            </a:r>
            <a:r>
              <a:rPr lang="tr-TR" sz="3600" b="1" dirty="0">
                <a:solidFill>
                  <a:srgbClr val="00B0F0"/>
                </a:solidFill>
              </a:rPr>
              <a:t>tıbbi</a:t>
            </a:r>
            <a:r>
              <a:rPr lang="tr-TR" sz="3600" b="1" dirty="0"/>
              <a:t> </a:t>
            </a:r>
            <a:r>
              <a:rPr lang="tr-TR" sz="3600" dirty="0"/>
              <a:t>ve </a:t>
            </a:r>
            <a:r>
              <a:rPr lang="tr-TR" sz="3600" b="1" dirty="0">
                <a:solidFill>
                  <a:srgbClr val="00B050"/>
                </a:solidFill>
              </a:rPr>
              <a:t>etik</a:t>
            </a:r>
            <a:r>
              <a:rPr lang="tr-TR" sz="3600" b="1" dirty="0"/>
              <a:t> </a:t>
            </a:r>
            <a:r>
              <a:rPr lang="tr-TR" sz="3600" dirty="0"/>
              <a:t>yönden uygunluğu değerlendirilir. </a:t>
            </a:r>
            <a:endParaRPr lang="tr-TR" sz="3600" dirty="0" smtClean="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a:t>
            </a:fld>
            <a:endParaRPr lang="tr-TR"/>
          </a:p>
        </p:txBody>
      </p:sp>
    </p:spTree>
    <p:extLst>
      <p:ext uri="{BB962C8B-B14F-4D97-AF65-F5344CB8AC3E}">
        <p14:creationId xmlns:p14="http://schemas.microsoft.com/office/powerpoint/2010/main" val="1627146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Helsinki </a:t>
            </a:r>
            <a:r>
              <a:rPr lang="tr-TR" dirty="0" smtClean="0"/>
              <a:t>Bildirgesi – Genel İlkeler 1</a:t>
            </a:r>
            <a:endParaRPr lang="tr-TR" dirty="0"/>
          </a:p>
        </p:txBody>
      </p:sp>
      <p:sp>
        <p:nvSpPr>
          <p:cNvPr id="3" name="İçerik Yer Tutucusu 2"/>
          <p:cNvSpPr>
            <a:spLocks noGrp="1"/>
          </p:cNvSpPr>
          <p:nvPr>
            <p:ph idx="1"/>
          </p:nvPr>
        </p:nvSpPr>
        <p:spPr/>
        <p:txBody>
          <a:bodyPr>
            <a:normAutofit fontScale="85000" lnSpcReduction="20000"/>
          </a:bodyPr>
          <a:lstStyle/>
          <a:p>
            <a:pPr marL="0" indent="0" algn="ctr">
              <a:buNone/>
            </a:pPr>
            <a:r>
              <a:rPr lang="tr-TR" sz="2900" b="1" dirty="0" smtClean="0">
                <a:solidFill>
                  <a:srgbClr val="FF0000"/>
                </a:solidFill>
              </a:rPr>
              <a:t>"</a:t>
            </a:r>
            <a:r>
              <a:rPr lang="tr-TR" sz="2900" b="1" dirty="0">
                <a:solidFill>
                  <a:srgbClr val="FF0000"/>
                </a:solidFill>
              </a:rPr>
              <a:t>Hastamın sağlığı benim ilk önceliğimdir" </a:t>
            </a:r>
            <a:endParaRPr lang="tr-TR" sz="2900" b="1" dirty="0" smtClean="0">
              <a:solidFill>
                <a:srgbClr val="FF0000"/>
              </a:solidFill>
            </a:endParaRPr>
          </a:p>
          <a:p>
            <a:r>
              <a:rPr lang="tr-TR" dirty="0" smtClean="0"/>
              <a:t>"</a:t>
            </a:r>
            <a:r>
              <a:rPr lang="tr-TR" dirty="0"/>
              <a:t>Tıbbi hizmetleri verirken, hekimin yalnızca hastanın yararına göre davranması </a:t>
            </a:r>
            <a:r>
              <a:rPr lang="tr-TR" dirty="0" smtClean="0"/>
              <a:t>gerekir</a:t>
            </a:r>
            <a:r>
              <a:rPr lang="tr-TR" dirty="0"/>
              <a:t>. </a:t>
            </a:r>
            <a:endParaRPr lang="tr-TR" dirty="0" smtClean="0"/>
          </a:p>
          <a:p>
            <a:r>
              <a:rPr lang="tr-TR" dirty="0" smtClean="0"/>
              <a:t>Hekimin </a:t>
            </a:r>
            <a:r>
              <a:rPr lang="tr-TR" dirty="0"/>
              <a:t>görevi, üzerinde tıbbi araştırma yapılan gönüllüler de dahil olmak üzere, insan sağlığını, esenliğini ve haklarını korumak ve geliştirmektir. </a:t>
            </a:r>
            <a:endParaRPr lang="tr-TR" dirty="0" smtClean="0"/>
          </a:p>
          <a:p>
            <a:r>
              <a:rPr lang="tr-TR" dirty="0" smtClean="0"/>
              <a:t>Hekimin </a:t>
            </a:r>
            <a:r>
              <a:rPr lang="tr-TR" dirty="0"/>
              <a:t>bilgisi ve vicdanı bu görevin yerine getirilmesine adanmıştır. </a:t>
            </a:r>
            <a:endParaRPr lang="tr-TR" dirty="0" smtClean="0"/>
          </a:p>
          <a:p>
            <a:r>
              <a:rPr lang="tr-TR" dirty="0" smtClean="0"/>
              <a:t>Kanıtlanmış </a:t>
            </a:r>
            <a:r>
              <a:rPr lang="tr-TR" dirty="0"/>
              <a:t>en iyi girişimler bile güvenlilik, etkililik, verimlilik, erişilebilirlik ve kalite açısından, yapılacak araştırmalarla sürekli olarak değerlendirmeye tabi tutulmalıdır. </a:t>
            </a:r>
            <a:endParaRPr lang="tr-TR" dirty="0" smtClean="0"/>
          </a:p>
          <a:p>
            <a:r>
              <a:rPr lang="tr-TR" b="1" dirty="0" smtClean="0"/>
              <a:t>Tıbbi </a:t>
            </a:r>
            <a:r>
              <a:rPr lang="tr-TR" b="1" dirty="0"/>
              <a:t>araştırma, üzerinde araştırma yapılan tüm gönüllülere saygıyı destekleyen ve temin eden, onların sağlığını ve haklarını koruyan etik standartlara tabidir</a:t>
            </a:r>
            <a:r>
              <a:rPr lang="tr-TR" b="1" dirty="0" smtClean="0"/>
              <a:t>.</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30</a:t>
            </a:fld>
            <a:endParaRPr lang="tr-TR"/>
          </a:p>
        </p:txBody>
      </p:sp>
    </p:spTree>
    <p:extLst>
      <p:ext uri="{BB962C8B-B14F-4D97-AF65-F5344CB8AC3E}">
        <p14:creationId xmlns:p14="http://schemas.microsoft.com/office/powerpoint/2010/main" val="2684179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Helsinki </a:t>
            </a:r>
            <a:r>
              <a:rPr lang="tr-TR" dirty="0" smtClean="0"/>
              <a:t>Bildirgesi – Genel İlkeler 2</a:t>
            </a:r>
            <a:endParaRPr lang="tr-TR" dirty="0"/>
          </a:p>
        </p:txBody>
      </p:sp>
      <p:sp>
        <p:nvSpPr>
          <p:cNvPr id="3" name="İçerik Yer Tutucusu 2"/>
          <p:cNvSpPr>
            <a:spLocks noGrp="1"/>
          </p:cNvSpPr>
          <p:nvPr>
            <p:ph idx="1"/>
          </p:nvPr>
        </p:nvSpPr>
        <p:spPr/>
        <p:txBody>
          <a:bodyPr>
            <a:normAutofit fontScale="85000" lnSpcReduction="10000"/>
          </a:bodyPr>
          <a:lstStyle/>
          <a:p>
            <a:r>
              <a:rPr lang="tr-TR" dirty="0"/>
              <a:t>Tıbbı araştırmanın birincil amacı </a:t>
            </a:r>
            <a:r>
              <a:rPr lang="tr-TR" b="1" dirty="0"/>
              <a:t>yeni bilgi üretmek </a:t>
            </a:r>
            <a:r>
              <a:rPr lang="tr-TR" dirty="0"/>
              <a:t>olduğu halde, bu amaç araştırmaya katılan </a:t>
            </a:r>
            <a:r>
              <a:rPr lang="tr-TR" b="1" dirty="0"/>
              <a:t>gönüllülerin bireysel haklarından ve çıkarlarından asla üstün tutulamaz</a:t>
            </a:r>
            <a:r>
              <a:rPr lang="tr-TR" dirty="0"/>
              <a:t>. </a:t>
            </a:r>
            <a:endParaRPr lang="tr-TR" dirty="0" smtClean="0"/>
          </a:p>
          <a:p>
            <a:r>
              <a:rPr lang="tr-TR" dirty="0" smtClean="0"/>
              <a:t>Gönüllülerin </a:t>
            </a:r>
            <a:r>
              <a:rPr lang="tr-TR" dirty="0"/>
              <a:t>yaşamını, sağlığını, onurunu, bütünlüğünü, kendisi ile ilgili karar verme hakkını, mahremiyetini ve kişisel bilgilerinin gizliliğini korumak, tıbbi araştırmalarda yer alan hekimlerin görevidir. </a:t>
            </a:r>
            <a:endParaRPr lang="tr-TR" dirty="0" smtClean="0"/>
          </a:p>
          <a:p>
            <a:r>
              <a:rPr lang="tr-TR" dirty="0" smtClean="0"/>
              <a:t>Gönüllüleri </a:t>
            </a:r>
            <a:r>
              <a:rPr lang="tr-TR" dirty="0"/>
              <a:t>koruma sorumluluğu her zaman hekim veya diğer sağlık mesleği uzmanına aittir ve olur vermiş olsalar bile asla gönüllülere ait değildir. </a:t>
            </a:r>
            <a:endParaRPr lang="tr-TR" dirty="0" smtClean="0"/>
          </a:p>
          <a:p>
            <a:r>
              <a:rPr lang="tr-TR" dirty="0" smtClean="0"/>
              <a:t>Tıbbi </a:t>
            </a:r>
            <a:r>
              <a:rPr lang="tr-TR" dirty="0"/>
              <a:t>araştırmalar, çevreye verilebilecek olası zararı en aza indirecek şekilde yürütülmelidir.</a:t>
            </a:r>
          </a:p>
          <a:p>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31</a:t>
            </a:fld>
            <a:endParaRPr lang="tr-TR"/>
          </a:p>
        </p:txBody>
      </p:sp>
    </p:spTree>
    <p:extLst>
      <p:ext uri="{BB962C8B-B14F-4D97-AF65-F5344CB8AC3E}">
        <p14:creationId xmlns:p14="http://schemas.microsoft.com/office/powerpoint/2010/main" val="338453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Helsinki </a:t>
            </a:r>
            <a:r>
              <a:rPr lang="tr-TR" dirty="0" smtClean="0"/>
              <a:t>Bildirgesi – Genel İlkeler 3</a:t>
            </a:r>
            <a:endParaRPr lang="tr-TR" dirty="0"/>
          </a:p>
        </p:txBody>
      </p:sp>
      <p:sp>
        <p:nvSpPr>
          <p:cNvPr id="3" name="İçerik Yer Tutucusu 2"/>
          <p:cNvSpPr>
            <a:spLocks noGrp="1"/>
          </p:cNvSpPr>
          <p:nvPr>
            <p:ph idx="1"/>
          </p:nvPr>
        </p:nvSpPr>
        <p:spPr/>
        <p:txBody>
          <a:bodyPr/>
          <a:lstStyle/>
          <a:p>
            <a:r>
              <a:rPr lang="tr-TR" dirty="0"/>
              <a:t>Hekimler, gönüllüler üzerindeki araştırmalar konusunda </a:t>
            </a:r>
            <a:r>
              <a:rPr lang="tr-TR" b="1" dirty="0"/>
              <a:t>kendi ülkelerinde yürürlükte olan etik, yasal ve düzenleyici kurallar ile standartlar</a:t>
            </a:r>
            <a:r>
              <a:rPr lang="tr-TR" dirty="0"/>
              <a:t>ın yanı sıra, </a:t>
            </a:r>
            <a:r>
              <a:rPr lang="tr-TR" b="1" dirty="0"/>
              <a:t>geçerli uluslararası kural ve standartları </a:t>
            </a:r>
            <a:r>
              <a:rPr lang="tr-TR" dirty="0"/>
              <a:t>da göz önünde bulundurmak zorundadır. </a:t>
            </a:r>
            <a:endParaRPr lang="tr-TR" dirty="0" smtClean="0"/>
          </a:p>
          <a:p>
            <a:r>
              <a:rPr lang="tr-TR" dirty="0" smtClean="0"/>
              <a:t>Hiçbir </a:t>
            </a:r>
            <a:r>
              <a:rPr lang="tr-TR" dirty="0"/>
              <a:t>ulusal veya uluslararası etik, yasal veya düzenleyici kural, bu bildirgede bulunan ve gönüllülerin korunmasına yönelik olan herhangi bir hükmü zayıflatamamalı veya ortadan kaldıramamalıdır.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32</a:t>
            </a:fld>
            <a:endParaRPr lang="tr-TR"/>
          </a:p>
        </p:txBody>
      </p:sp>
    </p:spTree>
    <p:extLst>
      <p:ext uri="{BB962C8B-B14F-4D97-AF65-F5344CB8AC3E}">
        <p14:creationId xmlns:p14="http://schemas.microsoft.com/office/powerpoint/2010/main" val="3384538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Helsinki </a:t>
            </a:r>
            <a:r>
              <a:rPr lang="tr-TR" dirty="0" smtClean="0"/>
              <a:t>Bildirgesi – Genel İlkeler 4</a:t>
            </a:r>
            <a:endParaRPr lang="tr-TR" dirty="0"/>
          </a:p>
        </p:txBody>
      </p:sp>
      <p:sp>
        <p:nvSpPr>
          <p:cNvPr id="3" name="İçerik Yer Tutucusu 2"/>
          <p:cNvSpPr>
            <a:spLocks noGrp="1"/>
          </p:cNvSpPr>
          <p:nvPr>
            <p:ph idx="1"/>
          </p:nvPr>
        </p:nvSpPr>
        <p:spPr>
          <a:xfrm>
            <a:off x="457200" y="1059582"/>
            <a:ext cx="8229600" cy="3819871"/>
          </a:xfrm>
        </p:spPr>
        <p:txBody>
          <a:bodyPr>
            <a:normAutofit fontScale="77500" lnSpcReduction="20000"/>
          </a:bodyPr>
          <a:lstStyle/>
          <a:p>
            <a:r>
              <a:rPr lang="tr-TR" dirty="0" smtClean="0"/>
              <a:t>Gönüllüler </a:t>
            </a:r>
            <a:r>
              <a:rPr lang="tr-TR" dirty="0"/>
              <a:t>üzerindeki </a:t>
            </a:r>
            <a:r>
              <a:rPr lang="tr-TR" b="1" dirty="0"/>
              <a:t>tıbbi araştırmalar, yalnızca etik ve bilimsel açıdan uygun eğitime, yetiştirmeye ve niteliklere sahip bireyler </a:t>
            </a:r>
            <a:r>
              <a:rPr lang="tr-TR" dirty="0"/>
              <a:t>tarafından yürütülmelidir. </a:t>
            </a:r>
            <a:endParaRPr lang="tr-TR" dirty="0" smtClean="0"/>
          </a:p>
          <a:p>
            <a:r>
              <a:rPr lang="tr-TR" dirty="0" smtClean="0"/>
              <a:t>Hastalar </a:t>
            </a:r>
            <a:r>
              <a:rPr lang="tr-TR" dirty="0"/>
              <a:t>veya sağlıklı gönüllüler üzerindeki araştırmalar, yetkin ve uygun niteliklere sahip bir hekim veya diğer bir sağlık mesleği uzmanı gözetiminde yapılmalıdır. </a:t>
            </a:r>
            <a:endParaRPr lang="tr-TR" dirty="0" smtClean="0"/>
          </a:p>
          <a:p>
            <a:r>
              <a:rPr lang="tr-TR" dirty="0" smtClean="0"/>
              <a:t>Tıbbi </a:t>
            </a:r>
            <a:r>
              <a:rPr lang="tr-TR" dirty="0"/>
              <a:t>araştırmalarda </a:t>
            </a:r>
            <a:r>
              <a:rPr lang="tr-TR" b="1" dirty="0"/>
              <a:t>yeterince temsil edilmeyen gruplara</a:t>
            </a:r>
            <a:r>
              <a:rPr lang="tr-TR" dirty="0"/>
              <a:t>, araştırmaya katılım konusunda uygun erişim sağlanmalıdır. </a:t>
            </a:r>
            <a:endParaRPr lang="tr-TR" dirty="0" smtClean="0"/>
          </a:p>
          <a:p>
            <a:r>
              <a:rPr lang="tr-TR" dirty="0" smtClean="0"/>
              <a:t>Tıbbi </a:t>
            </a:r>
            <a:r>
              <a:rPr lang="tr-TR" dirty="0"/>
              <a:t>araştırma ile sağlık hizmetini birlikte yürüten hekimler, ancak bunun koruyucu, tanısal veya tedavi edici yönden değerli olabileceği durumlarda ve gönüllü olacak hastaların sağlığının bu durumdan olumsuz etkilenmeyeceği konusunda makul gerekçelere sahip olmaları halinde, hastalarını araştırmalarına dahil etmelidir. </a:t>
            </a:r>
            <a:endParaRPr lang="tr-TR" dirty="0" smtClean="0"/>
          </a:p>
          <a:p>
            <a:r>
              <a:rPr lang="tr-TR" b="1" dirty="0" smtClean="0"/>
              <a:t>Bir </a:t>
            </a:r>
            <a:r>
              <a:rPr lang="tr-TR" b="1" dirty="0"/>
              <a:t>araştırmada yer almaları nedeniyle zarar gören gönüllülere uygun tazminat ve tedavi temin edilmek zorundadır.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33</a:t>
            </a:fld>
            <a:endParaRPr lang="tr-TR"/>
          </a:p>
        </p:txBody>
      </p:sp>
    </p:spTree>
    <p:extLst>
      <p:ext uri="{BB962C8B-B14F-4D97-AF65-F5344CB8AC3E}">
        <p14:creationId xmlns:p14="http://schemas.microsoft.com/office/powerpoint/2010/main" val="3384538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Helsinki </a:t>
            </a:r>
            <a:r>
              <a:rPr lang="tr-TR" dirty="0" smtClean="0"/>
              <a:t>Bildirgesi </a:t>
            </a:r>
            <a:br>
              <a:rPr lang="tr-TR" dirty="0" smtClean="0"/>
            </a:br>
            <a:r>
              <a:rPr lang="tr-TR" dirty="0" smtClean="0"/>
              <a:t>Riskler</a:t>
            </a:r>
            <a:r>
              <a:rPr lang="tr-TR" dirty="0"/>
              <a:t>, Sakıncalar ve </a:t>
            </a:r>
            <a:r>
              <a:rPr lang="tr-TR" dirty="0" smtClean="0"/>
              <a:t>Yararlar 1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Gönüllüler </a:t>
            </a:r>
            <a:r>
              <a:rPr lang="tr-TR" dirty="0"/>
              <a:t>üzerindeki tıbbi araştırmalar, yalnızca amacın taşıdığı önem gönüllülerin maruz kalacakları risklere ve sakıncalara ağır bastığında yapılmalıdır. </a:t>
            </a:r>
            <a:endParaRPr lang="tr-TR" dirty="0" smtClean="0"/>
          </a:p>
          <a:p>
            <a:r>
              <a:rPr lang="tr-TR" dirty="0" smtClean="0"/>
              <a:t>İnsanlar </a:t>
            </a:r>
            <a:r>
              <a:rPr lang="tr-TR" dirty="0"/>
              <a:t>üzerindeki her tıbbi araştırma öncesinde, araştırmaya katılan bireylere veya gruplara yönelik öngörülebilir riskler ve sakıncalar; kendilerinin ve araştırma konusu olan durumdan etkilenen diğer bireylerin veya grupların göreceği tahmin edilebilen faydayla karşılaştırılarak dikkatli bir biçimde değerlendirilmelidir. </a:t>
            </a:r>
            <a:endParaRPr lang="tr-TR" dirty="0" smtClean="0"/>
          </a:p>
          <a:p>
            <a:r>
              <a:rPr lang="tr-TR" b="1" dirty="0" smtClean="0"/>
              <a:t>Riskleri </a:t>
            </a:r>
            <a:r>
              <a:rPr lang="tr-TR" b="1" dirty="0"/>
              <a:t>en düşük düzeyde tutacak önlemler alınmalıdır. </a:t>
            </a:r>
            <a:endParaRPr lang="tr-TR" b="1" dirty="0" smtClean="0"/>
          </a:p>
          <a:p>
            <a:r>
              <a:rPr lang="tr-TR" dirty="0" smtClean="0"/>
              <a:t>Riskler</a:t>
            </a:r>
            <a:r>
              <a:rPr lang="tr-TR" dirty="0"/>
              <a:t>, araştırmacı tarafından sürekli olarak izlenmeli, değerlendirilmeli ve kayıt altına alınmalıdır.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34</a:t>
            </a:fld>
            <a:endParaRPr lang="tr-TR"/>
          </a:p>
        </p:txBody>
      </p:sp>
    </p:spTree>
    <p:extLst>
      <p:ext uri="{BB962C8B-B14F-4D97-AF65-F5344CB8AC3E}">
        <p14:creationId xmlns:p14="http://schemas.microsoft.com/office/powerpoint/2010/main" val="3384538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Helsinki Bildirgesi</a:t>
            </a:r>
            <a:br>
              <a:rPr lang="tr-TR" dirty="0" smtClean="0"/>
            </a:br>
            <a:r>
              <a:rPr lang="tr-TR" dirty="0"/>
              <a:t>Riskler, Sakıncalar ve Yararlar </a:t>
            </a:r>
            <a:r>
              <a:rPr lang="tr-TR" dirty="0" smtClean="0"/>
              <a:t>2</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Hekimler</a:t>
            </a:r>
            <a:r>
              <a:rPr lang="tr-TR" dirty="0"/>
              <a:t>, risklerin yeterince değerlendirildiğinden ve tatmin edici bir şekilde bunlarla baş edilebileceğinden emin olmadıkça, gönüllüler üzerindeki araştırmalarda yer almamalıdır. </a:t>
            </a:r>
            <a:endParaRPr lang="tr-TR" dirty="0" smtClean="0"/>
          </a:p>
          <a:p>
            <a:r>
              <a:rPr lang="tr-TR" dirty="0" smtClean="0"/>
              <a:t>Hekimler</a:t>
            </a:r>
            <a:r>
              <a:rPr lang="tr-TR" dirty="0"/>
              <a:t>, </a:t>
            </a:r>
            <a:r>
              <a:rPr lang="tr-TR" b="1" dirty="0"/>
              <a:t>saptanan riskler yararlardan daha fazla olduğunda </a:t>
            </a:r>
            <a:r>
              <a:rPr lang="tr-TR" dirty="0"/>
              <a:t>veya olumlu ve yararlı sonuçlara ilişkin kesin kanıtlara ulaşıldığında, araştırmayı derhal sona erdirmelidirler. </a:t>
            </a:r>
            <a:endParaRPr lang="tr-TR" dirty="0" smtClean="0"/>
          </a:p>
          <a:p>
            <a:r>
              <a:rPr lang="tr-TR" dirty="0" smtClean="0"/>
              <a:t>Risklerin </a:t>
            </a:r>
            <a:r>
              <a:rPr lang="tr-TR" dirty="0"/>
              <a:t>potansiyel yararlara ağır bastığı görüldüğünde veya kesin sonuçlara ilişkin yeterli kanıt elde edildiğinde; hekimler çalışmaya devam etmeyi, çalışmayı değiştirmeyi veya hemen durdurmayı değerlendirmelidir.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35</a:t>
            </a:fld>
            <a:endParaRPr lang="tr-TR"/>
          </a:p>
        </p:txBody>
      </p:sp>
    </p:spTree>
    <p:extLst>
      <p:ext uri="{BB962C8B-B14F-4D97-AF65-F5344CB8AC3E}">
        <p14:creationId xmlns:p14="http://schemas.microsoft.com/office/powerpoint/2010/main" val="3384538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Helsinki </a:t>
            </a:r>
            <a:r>
              <a:rPr lang="tr-TR" dirty="0" smtClean="0"/>
              <a:t>Bildirgesi </a:t>
            </a:r>
            <a:br>
              <a:rPr lang="tr-TR" dirty="0" smtClean="0"/>
            </a:br>
            <a:r>
              <a:rPr lang="tr-TR" dirty="0" smtClean="0"/>
              <a:t>İstismara </a:t>
            </a:r>
            <a:r>
              <a:rPr lang="tr-TR" dirty="0"/>
              <a:t>Açık Gruplar ve Bireyler </a:t>
            </a:r>
          </a:p>
        </p:txBody>
      </p:sp>
      <p:sp>
        <p:nvSpPr>
          <p:cNvPr id="3" name="İçerik Yer Tutucusu 2"/>
          <p:cNvSpPr>
            <a:spLocks noGrp="1"/>
          </p:cNvSpPr>
          <p:nvPr>
            <p:ph idx="1"/>
          </p:nvPr>
        </p:nvSpPr>
        <p:spPr/>
        <p:txBody>
          <a:bodyPr>
            <a:normAutofit fontScale="92500"/>
          </a:bodyPr>
          <a:lstStyle/>
          <a:p>
            <a:r>
              <a:rPr lang="tr-TR" dirty="0" smtClean="0"/>
              <a:t>Çocuk, gebe, göçmen, engelli, ÖĞRENCİ, ÇALIŞAN…</a:t>
            </a:r>
          </a:p>
          <a:p>
            <a:r>
              <a:rPr lang="tr-TR" dirty="0" smtClean="0"/>
              <a:t>İstismara </a:t>
            </a:r>
            <a:r>
              <a:rPr lang="tr-TR" dirty="0"/>
              <a:t>açık tüm gruplara ve bireylere, özel olarak düşünülmüş koruma sağlanmalıdır. </a:t>
            </a:r>
            <a:endParaRPr lang="tr-TR" dirty="0" smtClean="0"/>
          </a:p>
          <a:p>
            <a:r>
              <a:rPr lang="tr-TR" dirty="0" smtClean="0"/>
              <a:t>İstismara </a:t>
            </a:r>
            <a:r>
              <a:rPr lang="tr-TR" dirty="0"/>
              <a:t>açık bir grup üzerindeki tıbbi araştırmalar, yalnızca söz konusu grubun sağlık gereksinimlerine ve önceliklerine yanıt verir özellikte olmaları ve istismara açık olmayan başka bir grup üzerinde yürütülemeyecek olmaları halinde kabul edilebilir. </a:t>
            </a:r>
            <a:endParaRPr lang="tr-TR" dirty="0" smtClean="0"/>
          </a:p>
          <a:p>
            <a:r>
              <a:rPr lang="tr-TR" dirty="0" smtClean="0"/>
              <a:t>Ek </a:t>
            </a:r>
            <a:r>
              <a:rPr lang="tr-TR" dirty="0"/>
              <a:t>olarak, bu grup araştırmadan elde edilen bilgilerden, uygulamalardan veya girişimlerden yarar görmelidir.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36</a:t>
            </a:fld>
            <a:endParaRPr lang="tr-TR"/>
          </a:p>
        </p:txBody>
      </p:sp>
    </p:spTree>
    <p:extLst>
      <p:ext uri="{BB962C8B-B14F-4D97-AF65-F5344CB8AC3E}">
        <p14:creationId xmlns:p14="http://schemas.microsoft.com/office/powerpoint/2010/main" val="3384538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Helsinki Bildirgesi </a:t>
            </a:r>
            <a:br>
              <a:rPr lang="tr-TR" dirty="0"/>
            </a:br>
            <a:r>
              <a:rPr lang="tr-TR" sz="3600" dirty="0" smtClean="0"/>
              <a:t>Bilimsel </a:t>
            </a:r>
            <a:r>
              <a:rPr lang="tr-TR" sz="3600" dirty="0"/>
              <a:t>Gereklilikler ve </a:t>
            </a:r>
            <a:r>
              <a:rPr lang="tr-TR" sz="3600" dirty="0" err="1"/>
              <a:t>Araştırma</a:t>
            </a:r>
            <a:r>
              <a:rPr lang="tr-TR" sz="3600" dirty="0"/>
              <a:t> Protokolleri</a:t>
            </a:r>
          </a:p>
        </p:txBody>
      </p:sp>
      <p:sp>
        <p:nvSpPr>
          <p:cNvPr id="3" name="İçerik Yer Tutucusu 2"/>
          <p:cNvSpPr>
            <a:spLocks noGrp="1"/>
          </p:cNvSpPr>
          <p:nvPr>
            <p:ph idx="1"/>
          </p:nvPr>
        </p:nvSpPr>
        <p:spPr>
          <a:xfrm>
            <a:off x="457200" y="1200150"/>
            <a:ext cx="8229600" cy="3675856"/>
          </a:xfrm>
        </p:spPr>
        <p:txBody>
          <a:bodyPr>
            <a:normAutofit fontScale="70000" lnSpcReduction="20000"/>
          </a:bodyPr>
          <a:lstStyle/>
          <a:p>
            <a:r>
              <a:rPr lang="tr-TR" dirty="0" smtClean="0"/>
              <a:t>Genel </a:t>
            </a:r>
            <a:r>
              <a:rPr lang="tr-TR" dirty="0"/>
              <a:t>olarak kabul edilmiş </a:t>
            </a:r>
            <a:r>
              <a:rPr lang="tr-TR" b="1" dirty="0"/>
              <a:t>bilimsel ilkelere uygun </a:t>
            </a:r>
            <a:r>
              <a:rPr lang="tr-TR" dirty="0"/>
              <a:t>olmalı, </a:t>
            </a:r>
            <a:r>
              <a:rPr lang="tr-TR" b="1" dirty="0"/>
              <a:t>kapsamlı bilimsel literatür bilgisini</a:t>
            </a:r>
            <a:r>
              <a:rPr lang="tr-TR" dirty="0"/>
              <a:t>, ilgili diğer bilgi kaynaklarını, </a:t>
            </a:r>
            <a:r>
              <a:rPr lang="tr-TR" b="1" dirty="0"/>
              <a:t>yeterli laboratuvar ve uygun hayvan deneylerini </a:t>
            </a:r>
            <a:r>
              <a:rPr lang="tr-TR" dirty="0"/>
              <a:t>temel almalıdır. </a:t>
            </a:r>
            <a:endParaRPr lang="tr-TR" dirty="0" smtClean="0"/>
          </a:p>
          <a:p>
            <a:r>
              <a:rPr lang="tr-TR" dirty="0" smtClean="0"/>
              <a:t>Araştırmaların </a:t>
            </a:r>
            <a:r>
              <a:rPr lang="tr-TR" b="1" dirty="0"/>
              <a:t>tasarım ve uygulaması</a:t>
            </a:r>
            <a:r>
              <a:rPr lang="tr-TR" dirty="0"/>
              <a:t>, araştırma protokolünde </a:t>
            </a:r>
            <a:r>
              <a:rPr lang="tr-TR" b="1" dirty="0"/>
              <a:t>açık bir şekilde </a:t>
            </a:r>
            <a:r>
              <a:rPr lang="tr-TR" dirty="0"/>
              <a:t>tanımlanmalı ve gerekçelendirilmelidir. </a:t>
            </a:r>
            <a:endParaRPr lang="tr-TR" dirty="0" smtClean="0"/>
          </a:p>
          <a:p>
            <a:r>
              <a:rPr lang="tr-TR" b="1" dirty="0" smtClean="0"/>
              <a:t>Protokol</a:t>
            </a:r>
            <a:r>
              <a:rPr lang="tr-TR" b="1" dirty="0"/>
              <a:t>, dikkate alınan etik düşüncelere ilişkin bir beyan içermeli ve bu bildirgede öngörülen ilkelerin nasıl ele alınacağını belirtmelidir.</a:t>
            </a:r>
            <a:r>
              <a:rPr lang="tr-TR" dirty="0"/>
              <a:t> </a:t>
            </a:r>
            <a:endParaRPr lang="tr-TR" dirty="0" smtClean="0"/>
          </a:p>
          <a:p>
            <a:r>
              <a:rPr lang="tr-TR" dirty="0" smtClean="0"/>
              <a:t>Protokol</a:t>
            </a:r>
            <a:r>
              <a:rPr lang="tr-TR" dirty="0"/>
              <a:t>; finansmanı, destekleyiciyi/destekleyicileri, kurumsal bağları, olası çıkar çatışmalarını, gönüllülere sunulan teşvikleri ve araştırmaya katılmaları sonucu zarar görebilecek gönüllülerin tedavi edilmesi ve/veya tazmin edilmesine ilişkin hükümleri içermelidir. </a:t>
            </a:r>
            <a:endParaRPr lang="tr-TR" dirty="0" smtClean="0"/>
          </a:p>
          <a:p>
            <a:r>
              <a:rPr lang="tr-TR" dirty="0" smtClean="0"/>
              <a:t>Protokol</a:t>
            </a:r>
            <a:r>
              <a:rPr lang="tr-TR" dirty="0"/>
              <a:t>, gönüllülerin </a:t>
            </a:r>
            <a:r>
              <a:rPr lang="tr-TR" b="1" dirty="0"/>
              <a:t>araştırma sürecinde gördüğü tedavilere araştırmadan sonra da devam edebilmeleri veya diğer uygun tedavi veya faydalara erişimleri konusundaki düzenlemeleri tanımlamalıdır</a:t>
            </a:r>
            <a:r>
              <a:rPr lang="tr-TR" dirty="0"/>
              <a:t>. </a:t>
            </a:r>
            <a:endParaRPr lang="tr-TR" dirty="0" smtClean="0"/>
          </a:p>
          <a:p>
            <a:r>
              <a:rPr lang="tr-TR" dirty="0" smtClean="0"/>
              <a:t>Klinik </a:t>
            </a:r>
            <a:r>
              <a:rPr lang="tr-TR" dirty="0"/>
              <a:t>çalışmalarda protokol, ayrıca, çalışma sonrası sağlanacak olanaklarla ilgili uygun düzenlemeleri de tanımlamak zorundadır.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37</a:t>
            </a:fld>
            <a:endParaRPr lang="tr-TR"/>
          </a:p>
        </p:txBody>
      </p:sp>
    </p:spTree>
    <p:extLst>
      <p:ext uri="{BB962C8B-B14F-4D97-AF65-F5344CB8AC3E}">
        <p14:creationId xmlns:p14="http://schemas.microsoft.com/office/powerpoint/2010/main" val="1792795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Helsinki </a:t>
            </a:r>
            <a:r>
              <a:rPr lang="tr-TR" dirty="0" smtClean="0"/>
              <a:t>Bildirgesi</a:t>
            </a:r>
            <a:br>
              <a:rPr lang="tr-TR" dirty="0" smtClean="0"/>
            </a:br>
            <a:r>
              <a:rPr lang="tr-TR" dirty="0" err="1"/>
              <a:t>Plasebo</a:t>
            </a:r>
            <a:r>
              <a:rPr lang="tr-TR" dirty="0"/>
              <a:t> Kullanımı</a:t>
            </a:r>
            <a:r>
              <a:rPr lang="tr-TR" dirty="0" smtClean="0"/>
              <a:t> </a:t>
            </a:r>
            <a:endParaRPr lang="tr-TR" dirty="0"/>
          </a:p>
        </p:txBody>
      </p:sp>
      <p:sp>
        <p:nvSpPr>
          <p:cNvPr id="3" name="İçerik Yer Tutucusu 2"/>
          <p:cNvSpPr>
            <a:spLocks noGrp="1"/>
          </p:cNvSpPr>
          <p:nvPr>
            <p:ph idx="1"/>
          </p:nvPr>
        </p:nvSpPr>
        <p:spPr>
          <a:xfrm>
            <a:off x="457200" y="1344167"/>
            <a:ext cx="8229600" cy="3531839"/>
          </a:xfrm>
        </p:spPr>
        <p:txBody>
          <a:bodyPr>
            <a:normAutofit fontScale="85000" lnSpcReduction="10000"/>
          </a:bodyPr>
          <a:lstStyle/>
          <a:p>
            <a:r>
              <a:rPr lang="tr-TR" dirty="0" smtClean="0"/>
              <a:t>Yeni </a:t>
            </a:r>
            <a:r>
              <a:rPr lang="tr-TR" dirty="0"/>
              <a:t>bir girişimin; yararları, riskleri, sakınca ve etkililiği, aşağıdaki durumlar dışında, </a:t>
            </a:r>
            <a:r>
              <a:rPr lang="tr-TR" b="1" dirty="0">
                <a:solidFill>
                  <a:srgbClr val="FF0000"/>
                </a:solidFill>
              </a:rPr>
              <a:t>kullanılmakta olan kanıtlanmış en iyi girişim(</a:t>
            </a:r>
            <a:r>
              <a:rPr lang="tr-TR" b="1" dirty="0" err="1">
                <a:solidFill>
                  <a:srgbClr val="FF0000"/>
                </a:solidFill>
              </a:rPr>
              <a:t>ler</a:t>
            </a:r>
            <a:r>
              <a:rPr lang="tr-TR" b="1" dirty="0">
                <a:solidFill>
                  <a:srgbClr val="FF0000"/>
                </a:solidFill>
              </a:rPr>
              <a:t>)le karşılaştırılarak denenmelidir</a:t>
            </a:r>
            <a:r>
              <a:rPr lang="tr-TR" dirty="0"/>
              <a:t>: </a:t>
            </a:r>
            <a:endParaRPr lang="tr-TR" dirty="0" smtClean="0"/>
          </a:p>
          <a:p>
            <a:pPr lvl="1"/>
            <a:r>
              <a:rPr lang="tr-TR" b="1" dirty="0" smtClean="0"/>
              <a:t>Mevcut </a:t>
            </a:r>
            <a:r>
              <a:rPr lang="tr-TR" b="1" dirty="0"/>
              <a:t>kanıtlanmış yöntemin olmadığı durumlarda</a:t>
            </a:r>
            <a:r>
              <a:rPr lang="tr-TR" dirty="0"/>
              <a:t> </a:t>
            </a:r>
            <a:r>
              <a:rPr lang="tr-TR" dirty="0" err="1"/>
              <a:t>plasebo</a:t>
            </a:r>
            <a:r>
              <a:rPr lang="tr-TR" dirty="0"/>
              <a:t> kullanımı veya hiçbir girişimde bulunulmaması kabul edilebilir; </a:t>
            </a:r>
            <a:endParaRPr lang="tr-TR" dirty="0" smtClean="0"/>
          </a:p>
          <a:p>
            <a:pPr lvl="1"/>
            <a:r>
              <a:rPr lang="tr-TR" dirty="0" smtClean="0"/>
              <a:t>Kanıtlanmış </a:t>
            </a:r>
            <a:r>
              <a:rPr lang="tr-TR" dirty="0"/>
              <a:t>en iyi yöntemden daha az etkili bir girişimde bulunmanın veya </a:t>
            </a:r>
            <a:r>
              <a:rPr lang="tr-TR" dirty="0" err="1"/>
              <a:t>plasebo</a:t>
            </a:r>
            <a:r>
              <a:rPr lang="tr-TR" dirty="0"/>
              <a:t> kullanmanın veya hiçbir girişimde bulunmamanın, </a:t>
            </a:r>
            <a:r>
              <a:rPr lang="tr-TR" b="1" dirty="0"/>
              <a:t>bir girişimin etkililiğini veya güvenliliğini saptamak için gerekli olduğuna dair reddedilemez ve bilimsel açıdan sağlam yöntemsel gerekçeler bulunduğunda</a:t>
            </a:r>
            <a:r>
              <a:rPr lang="tr-TR" dirty="0"/>
              <a:t>, </a:t>
            </a:r>
            <a:endParaRPr lang="tr-TR" dirty="0" smtClean="0"/>
          </a:p>
          <a:p>
            <a:pPr lvl="1"/>
            <a:r>
              <a:rPr lang="tr-TR" dirty="0" smtClean="0"/>
              <a:t>Kanıtlanmış </a:t>
            </a:r>
            <a:r>
              <a:rPr lang="tr-TR" dirty="0"/>
              <a:t>en iyi yöntemden daha az etkili girişim uygulanacak veya </a:t>
            </a:r>
            <a:r>
              <a:rPr lang="tr-TR" dirty="0" err="1"/>
              <a:t>plasebo</a:t>
            </a:r>
            <a:r>
              <a:rPr lang="tr-TR" dirty="0"/>
              <a:t> verilecek veya hiçbir girişimde bulunulmayacak hastaların, kanıtlanmış en iyi girişimin uygulanmamasına bağlı olarak, </a:t>
            </a:r>
            <a:r>
              <a:rPr lang="tr-TR" b="1" dirty="0"/>
              <a:t>ilave ciddi veya geri dönüşsüz zarara uğramayacak olmaları halinde</a:t>
            </a:r>
            <a:r>
              <a:rPr lang="tr-TR" dirty="0"/>
              <a:t>. </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38</a:t>
            </a:fld>
            <a:endParaRPr lang="tr-TR"/>
          </a:p>
        </p:txBody>
      </p:sp>
    </p:spTree>
    <p:extLst>
      <p:ext uri="{BB962C8B-B14F-4D97-AF65-F5344CB8AC3E}">
        <p14:creationId xmlns:p14="http://schemas.microsoft.com/office/powerpoint/2010/main" val="299261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Helsinki Bildirgesi</a:t>
            </a:r>
            <a:r>
              <a:rPr lang="tr-TR" sz="2700" dirty="0"/>
              <a:t> </a:t>
            </a:r>
            <a:r>
              <a:rPr lang="tr-TR" sz="2700" dirty="0" smtClean="0"/>
              <a:t/>
            </a:r>
            <a:br>
              <a:rPr lang="tr-TR" sz="2700" dirty="0" smtClean="0"/>
            </a:br>
            <a:r>
              <a:rPr lang="tr-TR" sz="2700" dirty="0"/>
              <a:t>Klinik Uygulamalarda </a:t>
            </a:r>
            <a:r>
              <a:rPr lang="tr-TR" sz="2700" dirty="0" err="1"/>
              <a:t>Kanıtlanmamıs</a:t>
            </a:r>
            <a:r>
              <a:rPr lang="tr-TR" sz="2700" dirty="0"/>
              <a:t>̧ </a:t>
            </a:r>
            <a:r>
              <a:rPr lang="tr-TR" sz="2700" dirty="0" err="1"/>
              <a:t>Girişimlerin</a:t>
            </a:r>
            <a:r>
              <a:rPr lang="tr-TR" sz="2700" dirty="0"/>
              <a:t> Kullanımı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Bir </a:t>
            </a:r>
            <a:r>
              <a:rPr lang="tr-TR" dirty="0"/>
              <a:t>hastalığın tedavisinde kanıtlanmış girişimler mevcut değilse veya bilinen diğer girişimler etkisiz olmuşsa; hekim, </a:t>
            </a:r>
            <a:r>
              <a:rPr lang="tr-TR" b="1" dirty="0"/>
              <a:t>hayat kurtarma, sağlığı düzeltme veya acıyı hafifletme </a:t>
            </a:r>
            <a:r>
              <a:rPr lang="tr-TR" dirty="0"/>
              <a:t>konusunda işe yarayacağı kanaatinde olursa uzman görüşüne başvurmak ve hastadan veya yasal temsilcisinden </a:t>
            </a:r>
            <a:r>
              <a:rPr lang="tr-TR" b="1" dirty="0"/>
              <a:t>bilgilendirilmiş olur almak kaydıyla</a:t>
            </a:r>
            <a:r>
              <a:rPr lang="tr-TR" dirty="0"/>
              <a:t>, kanıtlanmamış bir girişimi hastaya uygulayabilir. </a:t>
            </a:r>
            <a:endParaRPr lang="tr-TR" dirty="0" smtClean="0"/>
          </a:p>
          <a:p>
            <a:r>
              <a:rPr lang="tr-TR" dirty="0" smtClean="0"/>
              <a:t>Bundan </a:t>
            </a:r>
            <a:r>
              <a:rPr lang="tr-TR" dirty="0"/>
              <a:t>sonra, bu girişim, güvenlilik ve etkililik açısından araştırma konusu yapılmalıdır. </a:t>
            </a:r>
            <a:endParaRPr lang="tr-TR" dirty="0" smtClean="0"/>
          </a:p>
          <a:p>
            <a:r>
              <a:rPr lang="tr-TR" dirty="0" smtClean="0"/>
              <a:t>Bütün </a:t>
            </a:r>
            <a:r>
              <a:rPr lang="tr-TR" dirty="0"/>
              <a:t>vakalarda, yeni bilgilerin kayıt edilmesi zorunludur ve bu bilgiler, uygun olduğu durumlarda, kamuya açık hale getirilmelidir.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39</a:t>
            </a:fld>
            <a:endParaRPr lang="tr-TR"/>
          </a:p>
        </p:txBody>
      </p:sp>
    </p:spTree>
    <p:extLst>
      <p:ext uri="{BB962C8B-B14F-4D97-AF65-F5344CB8AC3E}">
        <p14:creationId xmlns:p14="http://schemas.microsoft.com/office/powerpoint/2010/main" val="30777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2020"/>
            <a:ext cx="8229600" cy="585514"/>
          </a:xfrm>
        </p:spPr>
        <p:txBody>
          <a:bodyPr>
            <a:normAutofit fontScale="90000"/>
          </a:bodyPr>
          <a:lstStyle/>
          <a:p>
            <a:r>
              <a:rPr lang="tr-TR" dirty="0"/>
              <a:t>Etik Kurulun </a:t>
            </a:r>
            <a:r>
              <a:rPr lang="tr-TR" dirty="0" smtClean="0"/>
              <a:t>Görev </a:t>
            </a:r>
            <a:r>
              <a:rPr lang="tr-TR" dirty="0"/>
              <a:t>ve </a:t>
            </a:r>
            <a:r>
              <a:rPr lang="tr-TR" dirty="0" smtClean="0"/>
              <a:t>Yetkileri-1</a:t>
            </a:r>
            <a:endParaRPr lang="tr-TR" dirty="0"/>
          </a:p>
        </p:txBody>
      </p:sp>
      <p:sp>
        <p:nvSpPr>
          <p:cNvPr id="3" name="İçerik Yer Tutucusu 2"/>
          <p:cNvSpPr>
            <a:spLocks noGrp="1"/>
          </p:cNvSpPr>
          <p:nvPr>
            <p:ph idx="1"/>
          </p:nvPr>
        </p:nvSpPr>
        <p:spPr>
          <a:xfrm>
            <a:off x="457200" y="915566"/>
            <a:ext cx="8229600" cy="4104456"/>
          </a:xfrm>
        </p:spPr>
        <p:txBody>
          <a:bodyPr>
            <a:normAutofit fontScale="55000" lnSpcReduction="20000"/>
          </a:bodyPr>
          <a:lstStyle/>
          <a:p>
            <a:pPr marL="0" indent="0">
              <a:buNone/>
            </a:pPr>
            <a:r>
              <a:rPr lang="tr-TR" sz="2900" b="1" dirty="0" smtClean="0"/>
              <a:t>Değerlendirme sırasında görüş oluştururken asgari olarak şunları göz önünde bulundurmalıdır: </a:t>
            </a:r>
          </a:p>
          <a:p>
            <a:endParaRPr lang="tr-TR" dirty="0" smtClean="0"/>
          </a:p>
          <a:p>
            <a:r>
              <a:rPr lang="tr-TR" dirty="0" smtClean="0"/>
              <a:t>Araştırmadan </a:t>
            </a:r>
            <a:r>
              <a:rPr lang="tr-TR" b="1" dirty="0">
                <a:solidFill>
                  <a:srgbClr val="FF0000"/>
                </a:solidFill>
              </a:rPr>
              <a:t>beklenen yarar, zarar ve risklerin analizi</a:t>
            </a:r>
            <a:r>
              <a:rPr lang="tr-TR" dirty="0"/>
              <a:t>, </a:t>
            </a:r>
            <a:endParaRPr lang="tr-TR" dirty="0" smtClean="0"/>
          </a:p>
          <a:p>
            <a:r>
              <a:rPr lang="tr-TR" dirty="0" smtClean="0"/>
              <a:t>Araştırmanın ülkemizde </a:t>
            </a:r>
            <a:r>
              <a:rPr lang="tr-TR" dirty="0"/>
              <a:t>ve uluslararası düzeyde kabul edilen </a:t>
            </a:r>
            <a:r>
              <a:rPr lang="tr-TR" b="1" dirty="0">
                <a:solidFill>
                  <a:srgbClr val="00B0F0"/>
                </a:solidFill>
              </a:rPr>
              <a:t>etik ilkelere </a:t>
            </a:r>
            <a:r>
              <a:rPr lang="tr-TR" b="1" dirty="0" smtClean="0">
                <a:solidFill>
                  <a:srgbClr val="00B0F0"/>
                </a:solidFill>
              </a:rPr>
              <a:t>uygunluğu</a:t>
            </a:r>
            <a:r>
              <a:rPr lang="tr-TR" dirty="0" smtClean="0"/>
              <a:t>,</a:t>
            </a:r>
          </a:p>
          <a:p>
            <a:r>
              <a:rPr lang="tr-TR" dirty="0" smtClean="0"/>
              <a:t>Araştırmanın </a:t>
            </a:r>
            <a:r>
              <a:rPr lang="tr-TR" b="1" dirty="0">
                <a:solidFill>
                  <a:srgbClr val="00B050"/>
                </a:solidFill>
              </a:rPr>
              <a:t>bilimsel verilere ve yeni bir hipoteze </a:t>
            </a:r>
            <a:r>
              <a:rPr lang="tr-TR" dirty="0"/>
              <a:t>dayanıp </a:t>
            </a:r>
            <a:r>
              <a:rPr lang="tr-TR" dirty="0" smtClean="0"/>
              <a:t>dayanmadığı,</a:t>
            </a:r>
          </a:p>
          <a:p>
            <a:r>
              <a:rPr lang="tr-TR" dirty="0" smtClean="0"/>
              <a:t>İnsan </a:t>
            </a:r>
            <a:r>
              <a:rPr lang="tr-TR" dirty="0"/>
              <a:t>üzerinde </a:t>
            </a:r>
            <a:r>
              <a:rPr lang="tr-TR" b="1" dirty="0"/>
              <a:t>ilk defa yapılacak </a:t>
            </a:r>
            <a:r>
              <a:rPr lang="tr-TR" dirty="0"/>
              <a:t>araştırmalarda, insan dışı deney ortamında ve hayvanlar üzerinde yapılmış olan araştırma sonuçlarının yeterliliği, </a:t>
            </a:r>
            <a:endParaRPr lang="tr-TR" dirty="0" smtClean="0"/>
          </a:p>
          <a:p>
            <a:r>
              <a:rPr lang="tr-TR" dirty="0" smtClean="0"/>
              <a:t>İnsan </a:t>
            </a:r>
            <a:r>
              <a:rPr lang="tr-TR" dirty="0"/>
              <a:t>dışı deney ortamında veya hayvanlar üzerinde yapılan deneyler sonucunda ulaşılan </a:t>
            </a:r>
            <a:r>
              <a:rPr lang="tr-TR" b="1" dirty="0">
                <a:solidFill>
                  <a:srgbClr val="FF0000"/>
                </a:solidFill>
              </a:rPr>
              <a:t>bilimsel verilerin</a:t>
            </a:r>
            <a:r>
              <a:rPr lang="tr-TR" dirty="0"/>
              <a:t>, varılmak istenen hedefe ulaşmak açısından araştırmanın </a:t>
            </a:r>
            <a:r>
              <a:rPr lang="tr-TR" b="1" dirty="0">
                <a:solidFill>
                  <a:srgbClr val="FF0000"/>
                </a:solidFill>
              </a:rPr>
              <a:t>insan üzerinde yapılabilecek olgunluğa erişip erişmediği </a:t>
            </a:r>
            <a:r>
              <a:rPr lang="tr-TR" dirty="0"/>
              <a:t>ve bunun insan üzerinde de yapılmasını gerekli kılması hususu, </a:t>
            </a:r>
            <a:endParaRPr lang="tr-TR" dirty="0" smtClean="0"/>
          </a:p>
          <a:p>
            <a:r>
              <a:rPr lang="tr-TR" b="1" dirty="0">
                <a:solidFill>
                  <a:srgbClr val="00B0F0"/>
                </a:solidFill>
              </a:rPr>
              <a:t>İyi </a:t>
            </a:r>
            <a:r>
              <a:rPr lang="tr-TR" b="1" dirty="0">
                <a:solidFill>
                  <a:srgbClr val="00B0F0"/>
                </a:solidFill>
              </a:rPr>
              <a:t>Klinik Uygulamaları Kılavuzunda </a:t>
            </a:r>
            <a:r>
              <a:rPr lang="tr-TR" dirty="0"/>
              <a:t>belirtilen klinik araştırmanın yürütülmesi için gerekli temel belgeleri, </a:t>
            </a:r>
            <a:endParaRPr lang="tr-TR" dirty="0" smtClean="0"/>
          </a:p>
          <a:p>
            <a:r>
              <a:rPr lang="tr-TR" dirty="0" smtClean="0"/>
              <a:t>Araştırma </a:t>
            </a:r>
            <a:r>
              <a:rPr lang="tr-TR" dirty="0"/>
              <a:t>ile ilgili olarak verilen </a:t>
            </a:r>
            <a:r>
              <a:rPr lang="tr-TR" b="1" dirty="0">
                <a:solidFill>
                  <a:srgbClr val="00B050"/>
                </a:solidFill>
              </a:rPr>
              <a:t>yazılı bilgileri, gönüllü olurlarının alınması amacıyla izlenen yöntemi</a:t>
            </a:r>
            <a:r>
              <a:rPr lang="tr-TR" dirty="0"/>
              <a:t>, </a:t>
            </a:r>
            <a:endParaRPr lang="tr-TR" dirty="0" smtClean="0"/>
          </a:p>
          <a:p>
            <a:r>
              <a:rPr lang="tr-TR" b="1" dirty="0" smtClean="0">
                <a:solidFill>
                  <a:srgbClr val="FF0000"/>
                </a:solidFill>
              </a:rPr>
              <a:t>Kısıtlılar</a:t>
            </a:r>
            <a:r>
              <a:rPr lang="tr-TR" b="1" dirty="0">
                <a:solidFill>
                  <a:srgbClr val="FF0000"/>
                </a:solidFill>
              </a:rPr>
              <a:t>, çocuklar, gebeler, lohusalar ve emziren kadınlar, yoğun bakımdaki ve bilinci kapalı kişiler </a:t>
            </a:r>
            <a:r>
              <a:rPr lang="tr-TR" dirty="0">
                <a:solidFill>
                  <a:srgbClr val="FF0000"/>
                </a:solidFill>
              </a:rPr>
              <a:t>ve bunun gibi </a:t>
            </a:r>
            <a:r>
              <a:rPr lang="tr-TR" b="1" dirty="0">
                <a:solidFill>
                  <a:srgbClr val="FF0000"/>
                </a:solidFill>
              </a:rPr>
              <a:t>etkilenebilir kişiler </a:t>
            </a:r>
            <a:r>
              <a:rPr lang="tr-TR" dirty="0"/>
              <a:t>üzerinde yapılacak araştırmalara ait gerekçenin yeterliliği, </a:t>
            </a:r>
            <a:endParaRPr lang="tr-TR" dirty="0" smtClean="0"/>
          </a:p>
          <a:p>
            <a:r>
              <a:rPr lang="tr-TR" dirty="0" smtClean="0"/>
              <a:t>Araştırma </a:t>
            </a:r>
            <a:r>
              <a:rPr lang="tr-TR" dirty="0"/>
              <a:t>sebebiyle ortaya çıkması muhtemel kalıcı sağlık problemleri de dâhil olmak üzere </a:t>
            </a:r>
            <a:r>
              <a:rPr lang="tr-TR" b="1" dirty="0">
                <a:solidFill>
                  <a:srgbClr val="00B0F0"/>
                </a:solidFill>
              </a:rPr>
              <a:t>yaralanma veya ölüm hallerinde, sorumlu araştırmacı veya araştırmacı ya da destekleyicinin sorumluluğunu</a:t>
            </a:r>
            <a:r>
              <a:rPr lang="tr-TR" dirty="0">
                <a:solidFill>
                  <a:srgbClr val="00B0F0"/>
                </a:solidFill>
              </a:rPr>
              <a:t>, </a:t>
            </a:r>
            <a:endParaRPr lang="tr-TR" dirty="0" smtClean="0">
              <a:solidFill>
                <a:srgbClr val="00B0F0"/>
              </a:solidFill>
            </a:endParaRPr>
          </a:p>
          <a:p>
            <a:r>
              <a:rPr lang="tr-TR" dirty="0" smtClean="0"/>
              <a:t>Araştırmaya </a:t>
            </a:r>
            <a:r>
              <a:rPr lang="tr-TR" dirty="0"/>
              <a:t>bağlanabilecek bir </a:t>
            </a:r>
            <a:r>
              <a:rPr lang="tr-TR" dirty="0" smtClean="0"/>
              <a:t>yaralanma </a:t>
            </a:r>
            <a:r>
              <a:rPr lang="tr-TR" dirty="0"/>
              <a:t>veya ölüm durumundaki </a:t>
            </a:r>
            <a:r>
              <a:rPr lang="tr-TR" b="1" dirty="0">
                <a:solidFill>
                  <a:srgbClr val="00B050"/>
                </a:solidFill>
              </a:rPr>
              <a:t>sigorta ve tazminat koşulları</a:t>
            </a:r>
            <a:r>
              <a:rPr lang="tr-TR" dirty="0"/>
              <a:t>, </a:t>
            </a:r>
            <a:endParaRPr lang="tr-TR" dirty="0" smtClean="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4</a:t>
            </a:fld>
            <a:endParaRPr lang="tr-TR"/>
          </a:p>
        </p:txBody>
      </p:sp>
    </p:spTree>
    <p:extLst>
      <p:ext uri="{BB962C8B-B14F-4D97-AF65-F5344CB8AC3E}">
        <p14:creationId xmlns:p14="http://schemas.microsoft.com/office/powerpoint/2010/main" val="1646646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30324"/>
            <a:ext cx="8229600" cy="857250"/>
          </a:xfrm>
        </p:spPr>
        <p:txBody>
          <a:bodyPr>
            <a:normAutofit fontScale="90000"/>
          </a:bodyPr>
          <a:lstStyle/>
          <a:p>
            <a:r>
              <a:rPr lang="tr-TR" dirty="0"/>
              <a:t>Helsinki Bildirgesi </a:t>
            </a:r>
            <a:r>
              <a:rPr lang="tr-TR" dirty="0" smtClean="0"/>
              <a:t/>
            </a:r>
            <a:br>
              <a:rPr lang="tr-TR" dirty="0" smtClean="0"/>
            </a:br>
            <a:r>
              <a:rPr lang="tr-TR" sz="2200" dirty="0" err="1"/>
              <a:t>Araştırmaların</a:t>
            </a:r>
            <a:r>
              <a:rPr lang="tr-TR" sz="2200" dirty="0"/>
              <a:t> Kayıt Edilmesi, Bulguların Yayımlanması ve </a:t>
            </a:r>
            <a:r>
              <a:rPr lang="tr-TR" sz="2200" dirty="0" err="1"/>
              <a:t>Yaygınlaş</a:t>
            </a:r>
            <a:r>
              <a:rPr lang="tr-TR" sz="2200" dirty="0" err="1" smtClean="0"/>
              <a:t>tırılması</a:t>
            </a:r>
            <a:endParaRPr lang="tr-TR" dirty="0"/>
          </a:p>
        </p:txBody>
      </p:sp>
      <p:sp>
        <p:nvSpPr>
          <p:cNvPr id="3" name="İçerik Yer Tutucusu 2"/>
          <p:cNvSpPr>
            <a:spLocks noGrp="1"/>
          </p:cNvSpPr>
          <p:nvPr>
            <p:ph idx="1"/>
          </p:nvPr>
        </p:nvSpPr>
        <p:spPr>
          <a:xfrm>
            <a:off x="457200" y="1200150"/>
            <a:ext cx="8229600" cy="3675855"/>
          </a:xfrm>
        </p:spPr>
        <p:txBody>
          <a:bodyPr>
            <a:normAutofit fontScale="62500" lnSpcReduction="20000"/>
          </a:bodyPr>
          <a:lstStyle/>
          <a:p>
            <a:r>
              <a:rPr lang="tr-TR" dirty="0" smtClean="0"/>
              <a:t>İnsanlar </a:t>
            </a:r>
            <a:r>
              <a:rPr lang="tr-TR" dirty="0"/>
              <a:t>üzerinde yapılacak her araştırma, ilk gönüllü araştırmaya dahil edilmeden önce kamuya açık bir </a:t>
            </a:r>
            <a:r>
              <a:rPr lang="tr-TR" dirty="0" smtClean="0"/>
              <a:t>veri tabanına </a:t>
            </a:r>
            <a:r>
              <a:rPr lang="tr-TR" dirty="0"/>
              <a:t>kaydedilmelidir. </a:t>
            </a:r>
            <a:endParaRPr lang="tr-TR" dirty="0" smtClean="0"/>
          </a:p>
          <a:p>
            <a:pPr lvl="1"/>
            <a:r>
              <a:rPr lang="tr-TR" dirty="0">
                <a:hlinkClick r:id="rId2"/>
              </a:rPr>
              <a:t>https://clinicaltrials.gov</a:t>
            </a:r>
            <a:r>
              <a:rPr lang="tr-TR" dirty="0" smtClean="0">
                <a:hlinkClick r:id="rId2"/>
              </a:rPr>
              <a:t>/</a:t>
            </a:r>
            <a:endParaRPr lang="tr-TR" dirty="0" smtClean="0"/>
          </a:p>
          <a:p>
            <a:pPr lvl="1"/>
            <a:r>
              <a:rPr lang="tr-TR" dirty="0">
                <a:hlinkClick r:id="rId3"/>
              </a:rPr>
              <a:t>https://</a:t>
            </a:r>
            <a:r>
              <a:rPr lang="tr-TR" dirty="0" smtClean="0">
                <a:hlinkClick r:id="rId3"/>
              </a:rPr>
              <a:t>www.who.int/clinical-trials-registry-platform</a:t>
            </a:r>
            <a:endParaRPr lang="tr-TR" dirty="0" smtClean="0"/>
          </a:p>
          <a:p>
            <a:endParaRPr lang="tr-TR" dirty="0" smtClean="0"/>
          </a:p>
          <a:p>
            <a:r>
              <a:rPr lang="tr-TR" dirty="0" smtClean="0"/>
              <a:t>Araştırmacılar</a:t>
            </a:r>
            <a:r>
              <a:rPr lang="tr-TR" dirty="0"/>
              <a:t>, yazarlar, destekleyiciler, editörler ve yayıncıların tümünün araştırma sonuçlarının yayımlanmasına ve yaygınlaştırılmasına ilişkin etik yükümlülükleri bulunmaktadır. </a:t>
            </a:r>
            <a:endParaRPr lang="tr-TR" dirty="0" smtClean="0"/>
          </a:p>
          <a:p>
            <a:r>
              <a:rPr lang="tr-TR" dirty="0" smtClean="0"/>
              <a:t>Araştırmacıların</a:t>
            </a:r>
            <a:r>
              <a:rPr lang="tr-TR" dirty="0"/>
              <a:t>, gönüllüler üzerinde yürüttükleri çalışmanın sonuçlarını toplumsal kullanıma sunma görevi bulunmaktadır ve yazarlar, raporlarının doğru ve eksiksiz olmasından sorumludurlar. </a:t>
            </a:r>
            <a:endParaRPr lang="tr-TR" dirty="0" smtClean="0"/>
          </a:p>
          <a:p>
            <a:r>
              <a:rPr lang="tr-TR" dirty="0" smtClean="0"/>
              <a:t>İlgili </a:t>
            </a:r>
            <a:r>
              <a:rPr lang="tr-TR" dirty="0"/>
              <a:t>tüm taraflar, kabul edilmiş etik raporlama kılavuzlarına bağlı kalmalıdırlar. </a:t>
            </a:r>
            <a:endParaRPr lang="tr-TR" dirty="0" smtClean="0"/>
          </a:p>
          <a:p>
            <a:r>
              <a:rPr lang="tr-TR" dirty="0" smtClean="0"/>
              <a:t>Araştırmadan </a:t>
            </a:r>
            <a:r>
              <a:rPr lang="tr-TR" dirty="0"/>
              <a:t>elde edilmiş olumsuz ve yetersiz sonuçlar da, olumlu sonuçlar gibi, yayımlanmak veya başka yollarla topluma duyurulmak zorundadır. </a:t>
            </a:r>
            <a:endParaRPr lang="tr-TR" dirty="0" smtClean="0"/>
          </a:p>
          <a:p>
            <a:r>
              <a:rPr lang="tr-TR" dirty="0" smtClean="0"/>
              <a:t>Finansman </a:t>
            </a:r>
            <a:r>
              <a:rPr lang="tr-TR" dirty="0"/>
              <a:t>kaynakları, kurumsal bağlar ve çıkar çatışmaları yayında beyan edilmek zorundadır. Bu Bildirgede yer alan ilkelere uymayan araştırma bildirileri yayına kabul edilmemelidir.</a:t>
            </a:r>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40</a:t>
            </a:fld>
            <a:endParaRPr lang="tr-TR"/>
          </a:p>
        </p:txBody>
      </p:sp>
    </p:spTree>
    <p:extLst>
      <p:ext uri="{BB962C8B-B14F-4D97-AF65-F5344CB8AC3E}">
        <p14:creationId xmlns:p14="http://schemas.microsoft.com/office/powerpoint/2010/main" val="2453844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Araştırma </a:t>
            </a:r>
            <a:r>
              <a:rPr lang="tr-TR" dirty="0"/>
              <a:t>Bütçe </a:t>
            </a:r>
            <a:r>
              <a:rPr lang="tr-TR" dirty="0" smtClean="0"/>
              <a:t>Formu</a:t>
            </a:r>
            <a:endParaRPr lang="tr-TR" dirty="0"/>
          </a:p>
        </p:txBody>
      </p:sp>
      <p:sp>
        <p:nvSpPr>
          <p:cNvPr id="3" name="İçerik Yer Tutucusu 2"/>
          <p:cNvSpPr>
            <a:spLocks noGrp="1"/>
          </p:cNvSpPr>
          <p:nvPr>
            <p:ph idx="1"/>
          </p:nvPr>
        </p:nvSpPr>
        <p:spPr/>
        <p:txBody>
          <a:bodyPr>
            <a:normAutofit lnSpcReduction="10000"/>
          </a:bodyPr>
          <a:lstStyle/>
          <a:p>
            <a:r>
              <a:rPr lang="tr-TR" dirty="0" smtClean="0"/>
              <a:t>Araştırmada yapılacak tüm harcamalar ve kim / hangi fon tarafından karşılanacağı açık ve net belirtilmelidir. </a:t>
            </a:r>
          </a:p>
          <a:p>
            <a:r>
              <a:rPr lang="tr-TR" dirty="0" smtClean="0"/>
              <a:t>Araştırma işlemlerinin hiçbiri gönüllünün özel veya gene sağlık sigortasından KARŞILANAMAZ!</a:t>
            </a:r>
          </a:p>
          <a:p>
            <a:r>
              <a:rPr lang="tr-TR" b="1" dirty="0" smtClean="0"/>
              <a:t>Hasta veya sağlıklı </a:t>
            </a:r>
            <a:r>
              <a:rPr lang="tr-TR" dirty="0" smtClean="0"/>
              <a:t>gönüllülere yapılacak her bir işlem araştırma bütçesinden karşılanmalıdır.</a:t>
            </a:r>
          </a:p>
          <a:p>
            <a:r>
              <a:rPr lang="tr-TR" dirty="0" smtClean="0"/>
              <a:t>Örneğin, kan basıncı ölçümü dahil!</a:t>
            </a:r>
          </a:p>
          <a:p>
            <a:r>
              <a:rPr lang="tr-TR" dirty="0" smtClean="0"/>
              <a:t>Ancak </a:t>
            </a:r>
            <a:r>
              <a:rPr lang="tr-TR" b="1" dirty="0" smtClean="0"/>
              <a:t>rutin işlemler, </a:t>
            </a:r>
            <a:r>
              <a:rPr lang="tr-TR" dirty="0" smtClean="0"/>
              <a:t>gözlemsel veya retrospektif olarak analiz edecekseniz, sigortaya tabi olabilir. </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41</a:t>
            </a:fld>
            <a:endParaRPr lang="tr-TR"/>
          </a:p>
        </p:txBody>
      </p:sp>
    </p:spTree>
    <p:extLst>
      <p:ext uri="{BB962C8B-B14F-4D97-AF65-F5344CB8AC3E}">
        <p14:creationId xmlns:p14="http://schemas.microsoft.com/office/powerpoint/2010/main" val="104991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Bütçe </a:t>
            </a:r>
            <a:r>
              <a:rPr lang="tr-TR" dirty="0" err="1" smtClean="0"/>
              <a:t>Taahütnamesi</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42</a:t>
            </a:fld>
            <a:endParaRPr lang="tr-T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22729" y="1059582"/>
            <a:ext cx="3710805"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95084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470"/>
            <a:ext cx="8229600" cy="644065"/>
          </a:xfrm>
        </p:spPr>
        <p:txBody>
          <a:bodyPr>
            <a:normAutofit fontScale="90000"/>
          </a:bodyPr>
          <a:lstStyle/>
          <a:p>
            <a:r>
              <a:rPr lang="tr-TR" dirty="0"/>
              <a:t>Başvuru Dosyası Kontrol Listesi</a:t>
            </a:r>
            <a:endParaRPr lang="tr-TR"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4111965950"/>
              </p:ext>
            </p:extLst>
          </p:nvPr>
        </p:nvGraphicFramePr>
        <p:xfrm>
          <a:off x="179512" y="699542"/>
          <a:ext cx="8712968" cy="4121401"/>
        </p:xfrm>
        <a:graphic>
          <a:graphicData uri="http://schemas.openxmlformats.org/drawingml/2006/table">
            <a:tbl>
              <a:tblPr firstRow="1" firstCol="1" bandRow="1" bandCol="1">
                <a:tableStyleId>{5C22544A-7EE6-4342-B048-85BDC9FD1C3A}</a:tableStyleId>
              </a:tblPr>
              <a:tblGrid>
                <a:gridCol w="588891"/>
                <a:gridCol w="5416326"/>
                <a:gridCol w="1530792"/>
                <a:gridCol w="1176959"/>
              </a:tblGrid>
              <a:tr h="892683">
                <a:tc>
                  <a:txBody>
                    <a:bodyPr/>
                    <a:lstStyle/>
                    <a:p>
                      <a:pPr marL="0" marR="71755" algn="ctr">
                        <a:lnSpc>
                          <a:spcPct val="100000"/>
                        </a:lnSpc>
                        <a:spcBef>
                          <a:spcPts val="0"/>
                        </a:spcBef>
                        <a:spcAft>
                          <a:spcPts val="0"/>
                        </a:spcAft>
                      </a:pPr>
                      <a:r>
                        <a:rPr lang="x-none" sz="1050">
                          <a:effectLst/>
                        </a:rPr>
                        <a:t>FORM NO.</a:t>
                      </a:r>
                      <a:endParaRPr lang="tr-TR" sz="1050" dirty="0">
                        <a:effectLst/>
                        <a:latin typeface="Times New Roman"/>
                        <a:ea typeface="Times New Roman"/>
                      </a:endParaRPr>
                    </a:p>
                  </a:txBody>
                  <a:tcPr marL="30980" marR="30980" marT="0" marB="0" vert="vert270"/>
                </a:tc>
                <a:tc>
                  <a:txBody>
                    <a:bodyPr/>
                    <a:lstStyle/>
                    <a:p>
                      <a:pPr marL="0" marR="1170305" algn="ctr">
                        <a:lnSpc>
                          <a:spcPct val="100000"/>
                        </a:lnSpc>
                        <a:spcBef>
                          <a:spcPts val="0"/>
                        </a:spcBef>
                        <a:spcAft>
                          <a:spcPts val="0"/>
                        </a:spcAft>
                        <a:tabLst>
                          <a:tab pos="5422265" algn="l"/>
                        </a:tabLst>
                      </a:pPr>
                      <a:r>
                        <a:rPr lang="x-none" sz="1050">
                          <a:effectLst/>
                        </a:rPr>
                        <a:t>EKLENECEK BELGELER</a:t>
                      </a:r>
                      <a:endParaRPr lang="tr-TR" sz="1050" dirty="0">
                        <a:effectLst/>
                        <a:latin typeface="Times New Roman"/>
                        <a:ea typeface="Times New Roman"/>
                      </a:endParaRPr>
                    </a:p>
                  </a:txBody>
                  <a:tcPr marL="30980" marR="30980" marT="0" marB="0" anchor="ctr"/>
                </a:tc>
                <a:tc>
                  <a:txBody>
                    <a:bodyPr/>
                    <a:lstStyle/>
                    <a:p>
                      <a:pPr marL="0">
                        <a:lnSpc>
                          <a:spcPct val="100000"/>
                        </a:lnSpc>
                        <a:spcBef>
                          <a:spcPts val="0"/>
                        </a:spcBef>
                        <a:spcAft>
                          <a:spcPts val="0"/>
                        </a:spcAft>
                      </a:pPr>
                      <a:r>
                        <a:rPr lang="x-none" sz="1050">
                          <a:effectLst/>
                        </a:rPr>
                        <a:t>Sorumlu Araştırmacı</a:t>
                      </a:r>
                      <a:endParaRPr lang="tr-TR" sz="1050" dirty="0">
                        <a:effectLst/>
                      </a:endParaRPr>
                    </a:p>
                    <a:p>
                      <a:pPr marL="0">
                        <a:lnSpc>
                          <a:spcPct val="100000"/>
                        </a:lnSpc>
                        <a:spcBef>
                          <a:spcPts val="0"/>
                        </a:spcBef>
                        <a:spcAft>
                          <a:spcPts val="0"/>
                        </a:spcAft>
                      </a:pPr>
                      <a:r>
                        <a:rPr lang="x-none" sz="1050">
                          <a:effectLst/>
                        </a:rPr>
                        <a:t> </a:t>
                      </a:r>
                      <a:r>
                        <a:rPr lang="x-none" sz="1050" smtClean="0">
                          <a:effectLst/>
                        </a:rPr>
                        <a:t>M</a:t>
                      </a:r>
                      <a:r>
                        <a:rPr lang="x-none" sz="1050">
                          <a:effectLst/>
                        </a:rPr>
                        <a:t>: Mevcut</a:t>
                      </a:r>
                      <a:endParaRPr lang="tr-TR" sz="1050" dirty="0">
                        <a:effectLst/>
                      </a:endParaRPr>
                    </a:p>
                    <a:p>
                      <a:pPr marL="0">
                        <a:lnSpc>
                          <a:spcPct val="100000"/>
                        </a:lnSpc>
                        <a:spcBef>
                          <a:spcPts val="0"/>
                        </a:spcBef>
                        <a:spcAft>
                          <a:spcPts val="0"/>
                        </a:spcAft>
                      </a:pPr>
                      <a:r>
                        <a:rPr lang="x-none" sz="1050">
                          <a:effectLst/>
                        </a:rPr>
                        <a:t>GD: Gerekli Değil</a:t>
                      </a:r>
                      <a:endParaRPr lang="tr-TR" sz="1050" dirty="0">
                        <a:effectLst/>
                      </a:endParaRPr>
                    </a:p>
                    <a:p>
                      <a:pPr marL="0">
                        <a:lnSpc>
                          <a:spcPct val="100000"/>
                        </a:lnSpc>
                        <a:spcBef>
                          <a:spcPts val="0"/>
                        </a:spcBef>
                        <a:spcAft>
                          <a:spcPts val="0"/>
                        </a:spcAft>
                      </a:pPr>
                      <a:r>
                        <a:rPr lang="x-none" sz="1050">
                          <a:effectLst/>
                        </a:rPr>
                        <a:t>E: Eksik</a:t>
                      </a:r>
                      <a:endParaRPr lang="tr-TR" sz="1050" dirty="0">
                        <a:effectLst/>
                        <a:latin typeface="Times New Roman"/>
                      </a:endParaRPr>
                    </a:p>
                  </a:txBody>
                  <a:tcPr marL="30980" marR="30980" marT="0" marB="0"/>
                </a:tc>
                <a:tc>
                  <a:txBody>
                    <a:bodyPr/>
                    <a:lstStyle/>
                    <a:p>
                      <a:pPr marL="0">
                        <a:lnSpc>
                          <a:spcPct val="100000"/>
                        </a:lnSpc>
                        <a:spcBef>
                          <a:spcPts val="0"/>
                        </a:spcBef>
                        <a:spcAft>
                          <a:spcPts val="0"/>
                        </a:spcAft>
                      </a:pPr>
                      <a:r>
                        <a:rPr lang="x-none" sz="1050" b="1" kern="1200">
                          <a:solidFill>
                            <a:schemeClr val="lt1"/>
                          </a:solidFill>
                          <a:effectLst/>
                          <a:latin typeface="+mn-lt"/>
                          <a:ea typeface="+mn-ea"/>
                          <a:cs typeface="+mn-cs"/>
                        </a:rPr>
                        <a:t> </a:t>
                      </a:r>
                      <a:r>
                        <a:rPr lang="x-none" sz="1050" b="1" kern="1200" smtClean="0">
                          <a:solidFill>
                            <a:schemeClr val="lt1"/>
                          </a:solidFill>
                          <a:effectLst/>
                          <a:latin typeface="+mn-lt"/>
                          <a:ea typeface="+mn-ea"/>
                          <a:cs typeface="+mn-cs"/>
                        </a:rPr>
                        <a:t>Sekreterya</a:t>
                      </a:r>
                      <a:endParaRPr lang="tr-TR" sz="1050" dirty="0" smtClean="0">
                        <a:effectLst/>
                      </a:endParaRPr>
                    </a:p>
                    <a:p>
                      <a:pPr marL="0">
                        <a:lnSpc>
                          <a:spcPct val="100000"/>
                        </a:lnSpc>
                        <a:spcBef>
                          <a:spcPts val="0"/>
                        </a:spcBef>
                        <a:spcAft>
                          <a:spcPts val="0"/>
                        </a:spcAft>
                      </a:pPr>
                      <a:r>
                        <a:rPr lang="x-none" sz="1050" smtClean="0">
                          <a:effectLst/>
                        </a:rPr>
                        <a:t> M: Mevcut</a:t>
                      </a:r>
                      <a:endParaRPr lang="tr-TR" sz="1050" dirty="0" smtClean="0">
                        <a:effectLst/>
                      </a:endParaRPr>
                    </a:p>
                    <a:p>
                      <a:pPr marL="0">
                        <a:lnSpc>
                          <a:spcPct val="100000"/>
                        </a:lnSpc>
                        <a:spcBef>
                          <a:spcPts val="0"/>
                        </a:spcBef>
                        <a:spcAft>
                          <a:spcPts val="0"/>
                        </a:spcAft>
                      </a:pPr>
                      <a:r>
                        <a:rPr lang="x-none" sz="1050" smtClean="0">
                          <a:effectLst/>
                        </a:rPr>
                        <a:t>GD: Gerekli Değil</a:t>
                      </a:r>
                      <a:endParaRPr lang="tr-TR" sz="1050" dirty="0" smtClean="0">
                        <a:effectLst/>
                      </a:endParaRPr>
                    </a:p>
                    <a:p>
                      <a:pPr marL="0">
                        <a:lnSpc>
                          <a:spcPct val="100000"/>
                        </a:lnSpc>
                        <a:spcBef>
                          <a:spcPts val="0"/>
                        </a:spcBef>
                        <a:spcAft>
                          <a:spcPts val="0"/>
                        </a:spcAft>
                      </a:pPr>
                      <a:r>
                        <a:rPr lang="x-none" sz="1050" smtClean="0">
                          <a:effectLst/>
                        </a:rPr>
                        <a:t>E: Eksik</a:t>
                      </a:r>
                      <a:endParaRPr lang="tr-TR" sz="1050" dirty="0" smtClean="0">
                        <a:effectLst/>
                        <a:latin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1</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dirty="0">
                          <a:effectLst/>
                        </a:rPr>
                        <a:t>Etik Kurul Başvuru Dilekçesi</a:t>
                      </a:r>
                      <a:endParaRPr lang="tr-TR" sz="1050" dirty="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dirty="0">
                        <a:effectLst/>
                        <a:latin typeface="Times New Roman"/>
                        <a:ea typeface="Times New Roman"/>
                      </a:endParaRPr>
                    </a:p>
                  </a:txBody>
                  <a:tcPr marL="30980" marR="30980" marT="0" marB="0"/>
                </a:tc>
                <a:tc>
                  <a:txBody>
                    <a:bodyPr/>
                    <a:lstStyle/>
                    <a:p>
                      <a:pPr marL="0" algn="l" defTabSz="914400" rtl="0" eaLnBrk="1" latinLnBrk="0" hangingPunct="1">
                        <a:lnSpc>
                          <a:spcPct val="100000"/>
                        </a:lnSpc>
                        <a:spcBef>
                          <a:spcPts val="0"/>
                        </a:spcBef>
                        <a:spcAft>
                          <a:spcPts val="0"/>
                        </a:spcAft>
                      </a:pPr>
                      <a:r>
                        <a:rPr lang="x-none" sz="1050" b="1" kern="1200">
                          <a:solidFill>
                            <a:schemeClr val="lt1"/>
                          </a:solidFill>
                          <a:effectLst/>
                          <a:latin typeface="+mn-lt"/>
                          <a:ea typeface="+mn-ea"/>
                          <a:cs typeface="+mn-cs"/>
                        </a:rPr>
                        <a:t> </a:t>
                      </a:r>
                      <a:endParaRPr lang="tr-TR" sz="1050" b="1" kern="1200" dirty="0">
                        <a:solidFill>
                          <a:schemeClr val="lt1"/>
                        </a:solidFill>
                        <a:effectLst/>
                        <a:latin typeface="+mn-lt"/>
                        <a:ea typeface="+mn-ea"/>
                        <a:cs typeface="+mn-cs"/>
                      </a:endParaRPr>
                    </a:p>
                  </a:txBody>
                  <a:tcPr marL="30980" marR="30980" marT="0" marB="0"/>
                </a:tc>
              </a:tr>
              <a:tr h="151460">
                <a:tc>
                  <a:txBody>
                    <a:bodyPr/>
                    <a:lstStyle/>
                    <a:p>
                      <a:pPr marL="0" algn="ctr">
                        <a:lnSpc>
                          <a:spcPct val="100000"/>
                        </a:lnSpc>
                        <a:spcBef>
                          <a:spcPts val="0"/>
                        </a:spcBef>
                        <a:spcAft>
                          <a:spcPts val="0"/>
                        </a:spcAft>
                      </a:pPr>
                      <a:r>
                        <a:rPr lang="tr-TR" sz="1050">
                          <a:effectLst/>
                        </a:rPr>
                        <a:t>2</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Anabilim Dalı Akademik Kurul Onay Yazısı</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dirty="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3</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Başhekimlik Onayı</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66261">
                <a:tc>
                  <a:txBody>
                    <a:bodyPr/>
                    <a:lstStyle/>
                    <a:p>
                      <a:pPr marL="0" algn="ctr">
                        <a:lnSpc>
                          <a:spcPct val="100000"/>
                        </a:lnSpc>
                        <a:spcBef>
                          <a:spcPts val="0"/>
                        </a:spcBef>
                        <a:spcAft>
                          <a:spcPts val="0"/>
                        </a:spcAft>
                      </a:pPr>
                      <a:r>
                        <a:rPr lang="tr-TR" sz="1050">
                          <a:effectLst/>
                        </a:rPr>
                        <a:t>4</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Araştırmanın Protokolü (</a:t>
                      </a:r>
                      <a:r>
                        <a:rPr lang="x-none" sz="1050">
                          <a:effectLst/>
                        </a:rPr>
                        <a:t>Araştırma türüne göre doldurulmuştur)</a:t>
                      </a:r>
                      <a:endParaRPr lang="tr-TR" sz="1050">
                        <a:effectLst/>
                      </a:endParaRPr>
                    </a:p>
                    <a:p>
                      <a:pPr marL="0">
                        <a:lnSpc>
                          <a:spcPct val="100000"/>
                        </a:lnSpc>
                        <a:spcBef>
                          <a:spcPts val="0"/>
                        </a:spcBef>
                        <a:spcAft>
                          <a:spcPts val="0"/>
                        </a:spcAft>
                      </a:pPr>
                      <a:r>
                        <a:rPr lang="tr-TR" sz="1050">
                          <a:effectLst/>
                        </a:rPr>
                        <a:t>Başvuru Formuna ek olarak Power Analiz ve Akış Şeması düzenlenmelidir.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74179">
                <a:tc>
                  <a:txBody>
                    <a:bodyPr/>
                    <a:lstStyle/>
                    <a:p>
                      <a:pPr marL="0" algn="ctr">
                        <a:lnSpc>
                          <a:spcPct val="100000"/>
                        </a:lnSpc>
                        <a:spcBef>
                          <a:spcPts val="0"/>
                        </a:spcBef>
                        <a:spcAft>
                          <a:spcPts val="0"/>
                        </a:spcAft>
                      </a:pPr>
                      <a:r>
                        <a:rPr lang="tr-TR" sz="1050">
                          <a:effectLst/>
                        </a:rPr>
                        <a:t>5</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İyi Klinik Uygulamaları Kılavuzunun okunduğuna dair tüm araştırmacılar tarafından imzalanmış belge</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 </a:t>
                      </a:r>
                      <a:endParaRPr lang="tr-TR" sz="1050">
                        <a:effectLst/>
                        <a:latin typeface="Times New Roman"/>
                        <a:ea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6</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İlgili diğer birimlerden alınan onay belgeleri</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74179">
                <a:tc>
                  <a:txBody>
                    <a:bodyPr/>
                    <a:lstStyle/>
                    <a:p>
                      <a:pPr marL="0" algn="ctr">
                        <a:lnSpc>
                          <a:spcPct val="100000"/>
                        </a:lnSpc>
                        <a:spcBef>
                          <a:spcPts val="0"/>
                        </a:spcBef>
                        <a:spcAft>
                          <a:spcPts val="0"/>
                        </a:spcAft>
                      </a:pPr>
                      <a:r>
                        <a:rPr lang="tr-TR" sz="1050">
                          <a:effectLst/>
                        </a:rPr>
                        <a:t>7</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Hasta ve kontrol grubu için Bilgilendirilmiş Gönüllü Olur Formları (BGOF)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261268">
                <a:tc>
                  <a:txBody>
                    <a:bodyPr/>
                    <a:lstStyle/>
                    <a:p>
                      <a:pPr marL="0" algn="ctr">
                        <a:lnSpc>
                          <a:spcPct val="100000"/>
                        </a:lnSpc>
                        <a:spcBef>
                          <a:spcPts val="0"/>
                        </a:spcBef>
                        <a:spcAft>
                          <a:spcPts val="0"/>
                        </a:spcAft>
                      </a:pPr>
                      <a:r>
                        <a:rPr lang="tr-TR" sz="1050">
                          <a:effectLst/>
                        </a:rPr>
                        <a:t>8</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BGOF’nin, kurulumuzun sivil üyesi olan  “hakanyapici24@hotmail.com” adresine yollandığına dair bilgisayar çıktısı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74179">
                <a:tc>
                  <a:txBody>
                    <a:bodyPr/>
                    <a:lstStyle/>
                    <a:p>
                      <a:pPr marL="0" algn="ctr">
                        <a:lnSpc>
                          <a:spcPct val="100000"/>
                        </a:lnSpc>
                        <a:spcBef>
                          <a:spcPts val="0"/>
                        </a:spcBef>
                        <a:spcAft>
                          <a:spcPts val="0"/>
                        </a:spcAft>
                      </a:pPr>
                      <a:r>
                        <a:rPr lang="tr-TR" sz="1050">
                          <a:effectLst/>
                        </a:rPr>
                        <a:t>9</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Sorumlu araştırmacı ile yardımcı araştırmacıların tarihli, ıslak imzalı ve güncel özgeçmişleri</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10</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Helsinki Bildirgesi 2013 (Tüm araştırmacılar tarafından imzalanacak)</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11</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Hasta/ Olgu Takip Formu (Hasta izlem, Veri kayıt Formu vs)</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12</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Araştırma ile ilgili en az 3 adet literatür tam özeti (Abstract)</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13</a:t>
                      </a:r>
                      <a:endParaRPr lang="tr-TR" sz="1050">
                        <a:effectLst/>
                        <a:latin typeface="Times New Roman"/>
                        <a:ea typeface="Times New Roman"/>
                      </a:endParaRPr>
                    </a:p>
                  </a:txBody>
                  <a:tcPr marL="30980" marR="30980" marT="0" marB="0"/>
                </a:tc>
                <a:tc>
                  <a:txBody>
                    <a:bodyPr/>
                    <a:lstStyle/>
                    <a:p>
                      <a:pPr marL="0" algn="just">
                        <a:lnSpc>
                          <a:spcPct val="100000"/>
                        </a:lnSpc>
                        <a:spcBef>
                          <a:spcPts val="0"/>
                        </a:spcBef>
                        <a:spcAft>
                          <a:spcPts val="0"/>
                        </a:spcAft>
                      </a:pPr>
                      <a:r>
                        <a:rPr lang="tr-TR" sz="1050">
                          <a:effectLst/>
                        </a:rPr>
                        <a:t>Klinik araştırma bütçe formu ve Bütçe taahhütnamesi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 </a:t>
                      </a:r>
                      <a:endParaRPr lang="tr-TR" sz="1050">
                        <a:effectLst/>
                        <a:latin typeface="Times New Roman"/>
                        <a:ea typeface="Times New Roman"/>
                      </a:endParaRPr>
                    </a:p>
                  </a:txBody>
                  <a:tcPr marL="30980" marR="30980" marT="0" marB="0"/>
                </a:tc>
              </a:tr>
              <a:tr h="151460">
                <a:tc>
                  <a:txBody>
                    <a:bodyPr/>
                    <a:lstStyle/>
                    <a:p>
                      <a:pPr marL="0" algn="ctr">
                        <a:lnSpc>
                          <a:spcPct val="100000"/>
                        </a:lnSpc>
                        <a:spcBef>
                          <a:spcPts val="0"/>
                        </a:spcBef>
                        <a:spcAft>
                          <a:spcPts val="0"/>
                        </a:spcAft>
                      </a:pPr>
                      <a:r>
                        <a:rPr lang="tr-TR" sz="1050">
                          <a:effectLst/>
                        </a:rPr>
                        <a:t>14</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Başvuru ücretinin ödendiğine dair dekontun aslı ve bir fotokopisi (Akademik amaçlı çalışma değil ise)</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r>
              <a:tr h="227190">
                <a:tc>
                  <a:txBody>
                    <a:bodyPr/>
                    <a:lstStyle/>
                    <a:p>
                      <a:pPr marL="0" algn="ctr">
                        <a:lnSpc>
                          <a:spcPct val="100000"/>
                        </a:lnSpc>
                        <a:spcBef>
                          <a:spcPts val="0"/>
                        </a:spcBef>
                        <a:spcAft>
                          <a:spcPts val="0"/>
                        </a:spcAft>
                      </a:pPr>
                      <a:r>
                        <a:rPr lang="tr-TR" sz="1050">
                          <a:effectLst/>
                        </a:rPr>
                        <a:t>15</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tr-TR" sz="1050">
                          <a:effectLst/>
                        </a:rPr>
                        <a:t>Başvuru Dosyası Kontrol Listesi (Araştırmacı ve Sekretarya tarafından kontrol edilecek ve bütün formların imzalı nüshaları dahil taranıp mail atıldıktan sonra dosya teslim edilecek)</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a:effectLst/>
                        <a:latin typeface="Times New Roman"/>
                        <a:ea typeface="Times New Roman"/>
                      </a:endParaRPr>
                    </a:p>
                  </a:txBody>
                  <a:tcPr marL="30980" marR="30980" marT="0" marB="0"/>
                </a:tc>
                <a:tc>
                  <a:txBody>
                    <a:bodyPr/>
                    <a:lstStyle/>
                    <a:p>
                      <a:pPr marL="0">
                        <a:lnSpc>
                          <a:spcPct val="100000"/>
                        </a:lnSpc>
                        <a:spcBef>
                          <a:spcPts val="0"/>
                        </a:spcBef>
                        <a:spcAft>
                          <a:spcPts val="0"/>
                        </a:spcAft>
                      </a:pPr>
                      <a:r>
                        <a:rPr lang="x-none" sz="1050">
                          <a:effectLst/>
                        </a:rPr>
                        <a:t> </a:t>
                      </a:r>
                      <a:endParaRPr lang="tr-TR" sz="1050" dirty="0">
                        <a:effectLst/>
                        <a:latin typeface="Times New Roman"/>
                        <a:ea typeface="Times New Roman"/>
                      </a:endParaRPr>
                    </a:p>
                  </a:txBody>
                  <a:tcPr marL="30980" marR="30980" marT="0" marB="0"/>
                </a:tc>
              </a:tr>
            </a:tbl>
          </a:graphicData>
        </a:graphic>
      </p:graphicFrame>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43</a:t>
            </a:fld>
            <a:endParaRPr lang="tr-TR"/>
          </a:p>
        </p:txBody>
      </p:sp>
    </p:spTree>
    <p:extLst>
      <p:ext uri="{BB962C8B-B14F-4D97-AF65-F5344CB8AC3E}">
        <p14:creationId xmlns:p14="http://schemas.microsoft.com/office/powerpoint/2010/main" val="125964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538"/>
            <a:ext cx="8229600" cy="708471"/>
          </a:xfrm>
        </p:spPr>
        <p:txBody>
          <a:bodyPr>
            <a:normAutofit fontScale="90000"/>
          </a:bodyPr>
          <a:lstStyle/>
          <a:p>
            <a:r>
              <a:rPr lang="tr-TR" dirty="0"/>
              <a:t>Etik Kurulun Görev ve </a:t>
            </a:r>
            <a:r>
              <a:rPr lang="tr-TR" dirty="0" smtClean="0"/>
              <a:t>Yetkileri-2</a:t>
            </a:r>
            <a:endParaRPr lang="tr-TR" dirty="0"/>
          </a:p>
        </p:txBody>
      </p:sp>
      <p:sp>
        <p:nvSpPr>
          <p:cNvPr id="3" name="İçerik Yer Tutucusu 2"/>
          <p:cNvSpPr>
            <a:spLocks noGrp="1"/>
          </p:cNvSpPr>
          <p:nvPr>
            <p:ph idx="1"/>
          </p:nvPr>
        </p:nvSpPr>
        <p:spPr>
          <a:xfrm>
            <a:off x="457200" y="771550"/>
            <a:ext cx="8229600" cy="3823073"/>
          </a:xfrm>
        </p:spPr>
        <p:txBody>
          <a:bodyPr>
            <a:normAutofit fontScale="62500" lnSpcReduction="20000"/>
          </a:bodyPr>
          <a:lstStyle/>
          <a:p>
            <a:r>
              <a:rPr lang="tr-TR" b="1" dirty="0">
                <a:solidFill>
                  <a:srgbClr val="FF0000"/>
                </a:solidFill>
              </a:rPr>
              <a:t>Gönüllülerin araştırmaya alınmasına ilişkin düzenlemeleri</a:t>
            </a:r>
            <a:r>
              <a:rPr lang="tr-TR" dirty="0"/>
              <a:t>,</a:t>
            </a:r>
          </a:p>
          <a:p>
            <a:r>
              <a:rPr lang="tr-TR" dirty="0" smtClean="0"/>
              <a:t>Araştırmada </a:t>
            </a:r>
            <a:r>
              <a:rPr lang="tr-TR" dirty="0"/>
              <a:t>görev alan </a:t>
            </a:r>
            <a:r>
              <a:rPr lang="tr-TR" b="1" dirty="0">
                <a:solidFill>
                  <a:srgbClr val="00B0F0"/>
                </a:solidFill>
              </a:rPr>
              <a:t>araştırma ekibinin </a:t>
            </a:r>
            <a:r>
              <a:rPr lang="tr-TR" b="1" dirty="0" smtClean="0">
                <a:solidFill>
                  <a:srgbClr val="00B0F0"/>
                </a:solidFill>
              </a:rPr>
              <a:t>uygunluğu</a:t>
            </a:r>
            <a:r>
              <a:rPr lang="tr-TR" dirty="0" smtClean="0"/>
              <a:t>,</a:t>
            </a:r>
          </a:p>
          <a:p>
            <a:r>
              <a:rPr lang="tr-TR" b="1" dirty="0" smtClean="0">
                <a:solidFill>
                  <a:srgbClr val="00B050"/>
                </a:solidFill>
              </a:rPr>
              <a:t>Sunulan </a:t>
            </a:r>
            <a:r>
              <a:rPr lang="tr-TR" b="1" dirty="0">
                <a:solidFill>
                  <a:srgbClr val="00B050"/>
                </a:solidFill>
              </a:rPr>
              <a:t>bilginin yeterliliği </a:t>
            </a:r>
            <a:r>
              <a:rPr lang="tr-TR" dirty="0"/>
              <a:t>ve bu bilginin araştırma sırasında ortaya çıkan </a:t>
            </a:r>
            <a:r>
              <a:rPr lang="tr-TR" b="1" dirty="0">
                <a:solidFill>
                  <a:srgbClr val="00B050"/>
                </a:solidFill>
              </a:rPr>
              <a:t>etik sorulara yanıt verebilirliği</a:t>
            </a:r>
            <a:r>
              <a:rPr lang="tr-TR" dirty="0"/>
              <a:t>, </a:t>
            </a:r>
            <a:endParaRPr lang="tr-TR" dirty="0" smtClean="0"/>
          </a:p>
          <a:p>
            <a:r>
              <a:rPr lang="tr-TR" dirty="0" smtClean="0"/>
              <a:t>Araştırmanın </a:t>
            </a:r>
            <a:r>
              <a:rPr lang="tr-TR" dirty="0"/>
              <a:t>hedeflerine ilişkin olarak </a:t>
            </a:r>
            <a:r>
              <a:rPr lang="tr-TR" b="1" dirty="0">
                <a:solidFill>
                  <a:srgbClr val="FF0000"/>
                </a:solidFill>
              </a:rPr>
              <a:t>araştırma protokolünün/planının ve veri toplama formları ile örneklem büyüklüğünün uygunluğu</a:t>
            </a:r>
            <a:r>
              <a:rPr lang="tr-TR" dirty="0"/>
              <a:t>, </a:t>
            </a:r>
            <a:endParaRPr lang="tr-TR" dirty="0" smtClean="0"/>
          </a:p>
          <a:p>
            <a:r>
              <a:rPr lang="tr-TR" b="1" dirty="0">
                <a:solidFill>
                  <a:srgbClr val="00B0F0"/>
                </a:solidFill>
              </a:rPr>
              <a:t>İstatistiksel </a:t>
            </a:r>
            <a:r>
              <a:rPr lang="tr-TR" b="1" dirty="0">
                <a:solidFill>
                  <a:srgbClr val="00B0F0"/>
                </a:solidFill>
              </a:rPr>
              <a:t>analizin uygunluğu</a:t>
            </a:r>
            <a:r>
              <a:rPr lang="tr-TR" dirty="0"/>
              <a:t>, araştırma gücünün </a:t>
            </a:r>
            <a:r>
              <a:rPr lang="tr-TR" dirty="0" smtClean="0"/>
              <a:t>yeterliliği, </a:t>
            </a:r>
            <a:endParaRPr lang="tr-TR" dirty="0"/>
          </a:p>
          <a:p>
            <a:r>
              <a:rPr lang="tr-TR" dirty="0" smtClean="0"/>
              <a:t>Gönüllüler </a:t>
            </a:r>
            <a:r>
              <a:rPr lang="tr-TR" dirty="0"/>
              <a:t>için beklenen faydalar karşısında </a:t>
            </a:r>
            <a:r>
              <a:rPr lang="tr-TR" b="1" dirty="0">
                <a:solidFill>
                  <a:srgbClr val="00B050"/>
                </a:solidFill>
              </a:rPr>
              <a:t>öngörülebilir risklerin ve sıkıntıların kabul edilebilir olması</a:t>
            </a:r>
            <a:r>
              <a:rPr lang="tr-TR" dirty="0"/>
              <a:t>, </a:t>
            </a:r>
            <a:endParaRPr lang="tr-TR" dirty="0" smtClean="0"/>
          </a:p>
          <a:p>
            <a:r>
              <a:rPr lang="tr-TR" dirty="0" smtClean="0"/>
              <a:t>Araştırmanın </a:t>
            </a:r>
            <a:r>
              <a:rPr lang="tr-TR" b="1" dirty="0">
                <a:solidFill>
                  <a:srgbClr val="FF0000"/>
                </a:solidFill>
              </a:rPr>
              <a:t>tıbbi izleminin yeterliliği</a:t>
            </a:r>
            <a:r>
              <a:rPr lang="tr-TR" dirty="0"/>
              <a:t>, </a:t>
            </a:r>
            <a:endParaRPr lang="tr-TR" dirty="0" smtClean="0"/>
          </a:p>
          <a:p>
            <a:r>
              <a:rPr lang="tr-TR" dirty="0" smtClean="0"/>
              <a:t>Gönüllülere </a:t>
            </a:r>
            <a:r>
              <a:rPr lang="tr-TR" dirty="0"/>
              <a:t>ve gerekirse kanuni temsilcilerine </a:t>
            </a:r>
            <a:r>
              <a:rPr lang="tr-TR" b="1" dirty="0">
                <a:solidFill>
                  <a:srgbClr val="00B0F0"/>
                </a:solidFill>
              </a:rPr>
              <a:t>araştırma ile ilgili verilmesi gereken yazılı ve sözlü bilginin yeterliliği, eksiksizliği ve </a:t>
            </a:r>
            <a:r>
              <a:rPr lang="tr-TR" b="1" dirty="0" err="1">
                <a:solidFill>
                  <a:srgbClr val="00B0F0"/>
                </a:solidFill>
              </a:rPr>
              <a:t>anlaşılabilirliği</a:t>
            </a:r>
            <a:r>
              <a:rPr lang="tr-TR" b="1" dirty="0">
                <a:solidFill>
                  <a:srgbClr val="00B0F0"/>
                </a:solidFill>
              </a:rPr>
              <a:t>,</a:t>
            </a:r>
            <a:r>
              <a:rPr lang="tr-TR" dirty="0"/>
              <a:t> </a:t>
            </a:r>
            <a:endParaRPr lang="tr-TR" dirty="0" smtClean="0"/>
          </a:p>
          <a:p>
            <a:r>
              <a:rPr lang="tr-TR" dirty="0" smtClean="0"/>
              <a:t>Gönüllülere </a:t>
            </a:r>
            <a:r>
              <a:rPr lang="tr-TR" dirty="0"/>
              <a:t>ait </a:t>
            </a:r>
            <a:r>
              <a:rPr lang="tr-TR" b="1" dirty="0">
                <a:solidFill>
                  <a:srgbClr val="00B050"/>
                </a:solidFill>
              </a:rPr>
              <a:t>kişisel bilgilerin gizliliği ve korunmasını sağlamaya yönelik önlemler</a:t>
            </a:r>
            <a:r>
              <a:rPr lang="tr-TR" dirty="0"/>
              <a:t>, </a:t>
            </a:r>
            <a:endParaRPr lang="tr-TR" dirty="0" smtClean="0"/>
          </a:p>
          <a:p>
            <a:r>
              <a:rPr lang="tr-TR" dirty="0" smtClean="0"/>
              <a:t>Varsa</a:t>
            </a:r>
            <a:r>
              <a:rPr lang="tr-TR" dirty="0"/>
              <a:t>, gönüllüler için yapılacak olan </a:t>
            </a:r>
            <a:r>
              <a:rPr lang="tr-TR" b="1" dirty="0">
                <a:solidFill>
                  <a:srgbClr val="FF0000"/>
                </a:solidFill>
              </a:rPr>
              <a:t>ödemeler,</a:t>
            </a:r>
            <a:r>
              <a:rPr lang="tr-TR" dirty="0"/>
              <a:t> </a:t>
            </a:r>
            <a:endParaRPr lang="tr-TR" dirty="0" smtClean="0"/>
          </a:p>
          <a:p>
            <a:r>
              <a:rPr lang="tr-TR" b="1" dirty="0">
                <a:solidFill>
                  <a:srgbClr val="00B0F0"/>
                </a:solidFill>
              </a:rPr>
              <a:t>Etkilenebilir </a:t>
            </a:r>
            <a:r>
              <a:rPr lang="tr-TR" b="1" dirty="0">
                <a:solidFill>
                  <a:srgbClr val="00B0F0"/>
                </a:solidFill>
              </a:rPr>
              <a:t>özneler </a:t>
            </a:r>
            <a:r>
              <a:rPr lang="tr-TR" dirty="0"/>
              <a:t>üzerinde yapılacak araştırmalara ait gerekçenin yeterliliğini, </a:t>
            </a:r>
            <a:endParaRPr lang="tr-TR" dirty="0" smtClean="0"/>
          </a:p>
          <a:p>
            <a:r>
              <a:rPr lang="tr-TR" dirty="0" smtClean="0"/>
              <a:t>Etik </a:t>
            </a:r>
            <a:r>
              <a:rPr lang="tr-TR" dirty="0"/>
              <a:t>Kurullara Yapılan Klinik Araştırma Başvurularına İlişkin Kılavuz doğrultusunda araştırma başvurusu ekinde yer alan </a:t>
            </a:r>
            <a:r>
              <a:rPr lang="tr-TR" b="1" dirty="0">
                <a:solidFill>
                  <a:srgbClr val="00B050"/>
                </a:solidFill>
              </a:rPr>
              <a:t>belgelerin uygunluğu ve tamlığı doğrulanmalıdır</a:t>
            </a:r>
            <a:r>
              <a:rPr lang="tr-TR" dirty="0"/>
              <a:t>. </a:t>
            </a:r>
            <a:endParaRPr lang="tr-TR" dirty="0" smtClean="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5</a:t>
            </a:fld>
            <a:endParaRPr lang="tr-TR"/>
          </a:p>
        </p:txBody>
      </p:sp>
    </p:spTree>
    <p:extLst>
      <p:ext uri="{BB962C8B-B14F-4D97-AF65-F5344CB8AC3E}">
        <p14:creationId xmlns:p14="http://schemas.microsoft.com/office/powerpoint/2010/main" val="238551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Etik Kurulun Görev ve Yetkileri</a:t>
            </a:r>
          </a:p>
        </p:txBody>
      </p:sp>
      <p:sp>
        <p:nvSpPr>
          <p:cNvPr id="3" name="İçerik Yer Tutucusu 2"/>
          <p:cNvSpPr>
            <a:spLocks noGrp="1"/>
          </p:cNvSpPr>
          <p:nvPr>
            <p:ph idx="1"/>
          </p:nvPr>
        </p:nvSpPr>
        <p:spPr/>
        <p:txBody>
          <a:bodyPr/>
          <a:lstStyle/>
          <a:p>
            <a:r>
              <a:rPr lang="tr-TR" dirty="0" smtClean="0"/>
              <a:t>Yapılan </a:t>
            </a:r>
            <a:r>
              <a:rPr lang="tr-TR" dirty="0"/>
              <a:t>değerlendirme sonucunda; </a:t>
            </a:r>
            <a:endParaRPr lang="tr-TR" dirty="0" smtClean="0"/>
          </a:p>
          <a:p>
            <a:pPr lvl="1"/>
            <a:r>
              <a:rPr lang="tr-TR" dirty="0" smtClean="0"/>
              <a:t>Başvuruya </a:t>
            </a:r>
            <a:r>
              <a:rPr lang="tr-TR" dirty="0"/>
              <a:t>önerildiği şekilde </a:t>
            </a:r>
            <a:r>
              <a:rPr lang="tr-TR" b="1" dirty="0"/>
              <a:t>onay </a:t>
            </a:r>
            <a:r>
              <a:rPr lang="tr-TR" dirty="0"/>
              <a:t>verebilir. </a:t>
            </a:r>
            <a:endParaRPr lang="tr-TR" dirty="0" smtClean="0"/>
          </a:p>
          <a:p>
            <a:pPr lvl="1"/>
            <a:r>
              <a:rPr lang="tr-TR" dirty="0" smtClean="0"/>
              <a:t>Başvuruya </a:t>
            </a:r>
            <a:r>
              <a:rPr lang="tr-TR" dirty="0"/>
              <a:t>ilişkin bilgi, </a:t>
            </a:r>
            <a:r>
              <a:rPr lang="tr-TR" b="1" dirty="0"/>
              <a:t>belge ve aksiyon </a:t>
            </a:r>
            <a:r>
              <a:rPr lang="tr-TR" dirty="0"/>
              <a:t>talep edilebilir. Bu durumda tüm talepler tek seferde başvuru sahibine bildirilir. </a:t>
            </a:r>
            <a:endParaRPr lang="tr-TR" dirty="0" smtClean="0"/>
          </a:p>
          <a:p>
            <a:pPr lvl="1"/>
            <a:r>
              <a:rPr lang="tr-TR" dirty="0" smtClean="0"/>
              <a:t>Başvuruyu </a:t>
            </a:r>
            <a:r>
              <a:rPr lang="tr-TR" dirty="0"/>
              <a:t>gerekçesiyle birlikte </a:t>
            </a:r>
            <a:r>
              <a:rPr lang="tr-TR" b="1" dirty="0"/>
              <a:t>reddedebilir.</a:t>
            </a:r>
          </a:p>
          <a:p>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6</a:t>
            </a:fld>
            <a:endParaRPr lang="tr-TR"/>
          </a:p>
        </p:txBody>
      </p:sp>
    </p:spTree>
    <p:extLst>
      <p:ext uri="{BB962C8B-B14F-4D97-AF65-F5344CB8AC3E}">
        <p14:creationId xmlns:p14="http://schemas.microsoft.com/office/powerpoint/2010/main" val="19842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Klinik Araştırmalar Etik Kurulu Kapsamı</a:t>
            </a:r>
          </a:p>
        </p:txBody>
      </p:sp>
      <p:sp>
        <p:nvSpPr>
          <p:cNvPr id="3" name="İçerik Yer Tutucusu 2"/>
          <p:cNvSpPr>
            <a:spLocks noGrp="1"/>
          </p:cNvSpPr>
          <p:nvPr>
            <p:ph idx="1"/>
          </p:nvPr>
        </p:nvSpPr>
        <p:spPr>
          <a:xfrm>
            <a:off x="457200" y="1200150"/>
            <a:ext cx="8229600" cy="3747863"/>
          </a:xfrm>
        </p:spPr>
        <p:txBody>
          <a:bodyPr>
            <a:normAutofit fontScale="62500" lnSpcReduction="20000"/>
          </a:bodyPr>
          <a:lstStyle/>
          <a:p>
            <a:pPr marL="0" indent="0">
              <a:buNone/>
            </a:pPr>
            <a:r>
              <a:rPr lang="tr-TR" b="1" dirty="0" smtClean="0"/>
              <a:t>A-İlaç </a:t>
            </a:r>
            <a:r>
              <a:rPr lang="tr-TR" b="1" dirty="0"/>
              <a:t>ve Eczacılık Genel Müdürlüğü Onayı Gerekenler </a:t>
            </a:r>
            <a:endParaRPr lang="tr-TR" b="1" dirty="0" smtClean="0"/>
          </a:p>
          <a:p>
            <a:pPr marL="457200" indent="-457200">
              <a:buFont typeface="+mj-lt"/>
              <a:buAutoNum type="arabicPeriod"/>
            </a:pPr>
            <a:r>
              <a:rPr lang="tr-TR" dirty="0" smtClean="0"/>
              <a:t>Bilimsel </a:t>
            </a:r>
            <a:r>
              <a:rPr lang="tr-TR" dirty="0"/>
              <a:t>ve etik yönden onay almış olan tıbbi cihazlarla yapılacak klinik araştırma </a:t>
            </a:r>
            <a:endParaRPr lang="tr-TR" dirty="0" smtClean="0"/>
          </a:p>
          <a:p>
            <a:pPr marL="457200" indent="-457200">
              <a:buFont typeface="+mj-lt"/>
              <a:buAutoNum type="arabicPeriod"/>
            </a:pPr>
            <a:r>
              <a:rPr lang="tr-TR" dirty="0" err="1" smtClean="0"/>
              <a:t>Biyoyararlanım</a:t>
            </a:r>
            <a:r>
              <a:rPr lang="tr-TR" dirty="0" smtClean="0"/>
              <a:t>/</a:t>
            </a:r>
            <a:r>
              <a:rPr lang="tr-TR" dirty="0" err="1" smtClean="0"/>
              <a:t>Biyoeşdeğerlik</a:t>
            </a:r>
            <a:r>
              <a:rPr lang="tr-TR" dirty="0" smtClean="0"/>
              <a:t> </a:t>
            </a:r>
            <a:r>
              <a:rPr lang="tr-TR" dirty="0"/>
              <a:t>çalışması </a:t>
            </a:r>
            <a:endParaRPr lang="tr-TR" dirty="0" smtClean="0"/>
          </a:p>
          <a:p>
            <a:pPr marL="457200" indent="-457200">
              <a:buFont typeface="+mj-lt"/>
              <a:buAutoNum type="arabicPeriod"/>
            </a:pPr>
            <a:r>
              <a:rPr lang="tr-TR" dirty="0" err="1" smtClean="0"/>
              <a:t>Biyobenzer</a:t>
            </a:r>
            <a:r>
              <a:rPr lang="tr-TR" dirty="0" smtClean="0"/>
              <a:t> </a:t>
            </a:r>
            <a:r>
              <a:rPr lang="tr-TR" dirty="0"/>
              <a:t>ürünler için </a:t>
            </a:r>
            <a:r>
              <a:rPr lang="tr-TR" dirty="0" err="1"/>
              <a:t>kıyaslanabilirlik</a:t>
            </a:r>
            <a:r>
              <a:rPr lang="tr-TR" dirty="0"/>
              <a:t> çalışması </a:t>
            </a:r>
            <a:endParaRPr lang="tr-TR" dirty="0" smtClean="0"/>
          </a:p>
          <a:p>
            <a:pPr marL="457200" indent="-457200">
              <a:buFont typeface="+mj-lt"/>
              <a:buAutoNum type="arabicPeriod"/>
            </a:pPr>
            <a:r>
              <a:rPr lang="tr-TR" dirty="0" smtClean="0"/>
              <a:t>Faz </a:t>
            </a:r>
            <a:r>
              <a:rPr lang="tr-TR" dirty="0"/>
              <a:t>I İlaç Klinik Araştırması </a:t>
            </a:r>
            <a:endParaRPr lang="tr-TR" dirty="0" smtClean="0"/>
          </a:p>
          <a:p>
            <a:pPr marL="457200" indent="-457200">
              <a:buFont typeface="+mj-lt"/>
              <a:buAutoNum type="arabicPeriod"/>
            </a:pPr>
            <a:r>
              <a:rPr lang="tr-TR" dirty="0" smtClean="0"/>
              <a:t>Faz </a:t>
            </a:r>
            <a:r>
              <a:rPr lang="tr-TR" dirty="0"/>
              <a:t>II İlaç Klinik Araştırması </a:t>
            </a:r>
            <a:endParaRPr lang="tr-TR" dirty="0" smtClean="0"/>
          </a:p>
          <a:p>
            <a:pPr marL="457200" indent="-457200">
              <a:buFont typeface="+mj-lt"/>
              <a:buAutoNum type="arabicPeriod"/>
            </a:pPr>
            <a:r>
              <a:rPr lang="tr-TR" dirty="0" smtClean="0"/>
              <a:t>Faz </a:t>
            </a:r>
            <a:r>
              <a:rPr lang="tr-TR" dirty="0"/>
              <a:t>III İlaç Klinik Araştırması </a:t>
            </a:r>
            <a:endParaRPr lang="tr-TR" dirty="0" smtClean="0"/>
          </a:p>
          <a:p>
            <a:pPr marL="457200" indent="-457200">
              <a:buFont typeface="+mj-lt"/>
              <a:buAutoNum type="arabicPeriod"/>
            </a:pPr>
            <a:r>
              <a:rPr lang="tr-TR" dirty="0" smtClean="0"/>
              <a:t>Faz </a:t>
            </a:r>
            <a:r>
              <a:rPr lang="tr-TR" dirty="0"/>
              <a:t>IV İlaç Klinik Araştırması </a:t>
            </a:r>
            <a:endParaRPr lang="tr-TR" dirty="0" smtClean="0"/>
          </a:p>
          <a:p>
            <a:pPr marL="457200" indent="-457200">
              <a:buFont typeface="+mj-lt"/>
              <a:buAutoNum type="arabicPeriod"/>
            </a:pPr>
            <a:r>
              <a:rPr lang="tr-TR" dirty="0" smtClean="0"/>
              <a:t>İleri </a:t>
            </a:r>
            <a:r>
              <a:rPr lang="tr-TR" dirty="0"/>
              <a:t>tedavi tıbbi ürünleri ile yapılacak klinik araştırma </a:t>
            </a:r>
            <a:endParaRPr lang="tr-TR" dirty="0" smtClean="0"/>
          </a:p>
          <a:p>
            <a:pPr marL="457200" indent="-457200">
              <a:buFont typeface="+mj-lt"/>
              <a:buAutoNum type="arabicPeriod"/>
            </a:pPr>
            <a:r>
              <a:rPr lang="tr-TR" dirty="0" smtClean="0"/>
              <a:t>Gözlemsel </a:t>
            </a:r>
            <a:r>
              <a:rPr lang="tr-TR" dirty="0"/>
              <a:t>ilaç çalışması </a:t>
            </a:r>
          </a:p>
          <a:p>
            <a:pPr marL="457200" indent="-457200">
              <a:buFont typeface="+mj-lt"/>
              <a:buAutoNum type="arabicPeriod"/>
            </a:pPr>
            <a:r>
              <a:rPr lang="tr-TR" dirty="0" smtClean="0"/>
              <a:t>Gözlemsel </a:t>
            </a:r>
            <a:r>
              <a:rPr lang="tr-TR" dirty="0"/>
              <a:t>tıbbi cihaz çalışması </a:t>
            </a:r>
            <a:endParaRPr lang="tr-TR" dirty="0" smtClean="0"/>
          </a:p>
          <a:p>
            <a:pPr marL="457200" indent="-457200">
              <a:buFont typeface="+mj-lt"/>
              <a:buAutoNum type="arabicPeriod"/>
            </a:pPr>
            <a:r>
              <a:rPr lang="tr-TR" dirty="0" smtClean="0"/>
              <a:t>Geleneksel </a:t>
            </a:r>
            <a:r>
              <a:rPr lang="tr-TR" dirty="0"/>
              <a:t>bitkisel tıbbi ürünlerle yapılacak klinik araştırma </a:t>
            </a:r>
            <a:endParaRPr lang="tr-TR" dirty="0" smtClean="0"/>
          </a:p>
          <a:p>
            <a:pPr marL="457200" indent="-457200">
              <a:buFont typeface="+mj-lt"/>
              <a:buAutoNum type="arabicPeriod"/>
            </a:pPr>
            <a:r>
              <a:rPr lang="tr-TR" dirty="0" smtClean="0"/>
              <a:t>Kozmetik </a:t>
            </a:r>
            <a:r>
              <a:rPr lang="tr-TR" dirty="0"/>
              <a:t>hammadde veya ürünleri dâhil insanlarda denenmesi söz konusu olabilecek diğer tüm madde ve ürünlerle yapılacak klinik araştırma </a:t>
            </a:r>
            <a:endParaRPr lang="tr-TR" dirty="0" smtClean="0"/>
          </a:p>
          <a:p>
            <a:pPr marL="457200" indent="-457200">
              <a:buFont typeface="+mj-lt"/>
              <a:buAutoNum type="arabicPeriod"/>
            </a:pPr>
            <a:r>
              <a:rPr lang="tr-TR" dirty="0" smtClean="0"/>
              <a:t>Sınıf </a:t>
            </a:r>
            <a:r>
              <a:rPr lang="tr-TR" dirty="0"/>
              <a:t>III tıbbi cihaz, Sınıf </a:t>
            </a:r>
            <a:r>
              <a:rPr lang="tr-TR" dirty="0" err="1"/>
              <a:t>IIa</a:t>
            </a:r>
            <a:r>
              <a:rPr lang="tr-TR" dirty="0"/>
              <a:t> veya </a:t>
            </a:r>
            <a:r>
              <a:rPr lang="tr-TR" dirty="0" err="1"/>
              <a:t>IIb’ye</a:t>
            </a:r>
            <a:r>
              <a:rPr lang="tr-TR" dirty="0"/>
              <a:t> dâhil olan </a:t>
            </a:r>
            <a:r>
              <a:rPr lang="tr-TR" dirty="0" err="1"/>
              <a:t>implant</a:t>
            </a:r>
            <a:r>
              <a:rPr lang="tr-TR" dirty="0"/>
              <a:t>, uzun süreli </a:t>
            </a:r>
            <a:r>
              <a:rPr lang="tr-TR" dirty="0" err="1"/>
              <a:t>invaziv</a:t>
            </a:r>
            <a:r>
              <a:rPr lang="tr-TR" dirty="0"/>
              <a:t> cihazlarla yapılacak klinik </a:t>
            </a:r>
            <a:r>
              <a:rPr lang="tr-TR" dirty="0" smtClean="0"/>
              <a:t>araştırma</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7</a:t>
            </a:fld>
            <a:endParaRPr lang="tr-TR"/>
          </a:p>
        </p:txBody>
      </p:sp>
    </p:spTree>
    <p:extLst>
      <p:ext uri="{BB962C8B-B14F-4D97-AF65-F5344CB8AC3E}">
        <p14:creationId xmlns:p14="http://schemas.microsoft.com/office/powerpoint/2010/main" val="2992679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Klinik Araştırmalar Etik Kurulu Kapsamı</a:t>
            </a:r>
          </a:p>
        </p:txBody>
      </p:sp>
      <p:sp>
        <p:nvSpPr>
          <p:cNvPr id="3" name="İçerik Yer Tutucusu 2"/>
          <p:cNvSpPr>
            <a:spLocks noGrp="1"/>
          </p:cNvSpPr>
          <p:nvPr>
            <p:ph idx="1"/>
          </p:nvPr>
        </p:nvSpPr>
        <p:spPr/>
        <p:txBody>
          <a:bodyPr>
            <a:normAutofit/>
          </a:bodyPr>
          <a:lstStyle/>
          <a:p>
            <a:pPr marL="0" indent="0">
              <a:buNone/>
            </a:pPr>
            <a:r>
              <a:rPr lang="tr-TR" b="1" dirty="0"/>
              <a:t>B-Tedavi Hizmetleri Genel Müdürlüğü Onayı Gerekenler </a:t>
            </a:r>
            <a:endParaRPr lang="tr-TR" b="1" dirty="0" smtClean="0"/>
          </a:p>
          <a:p>
            <a:pPr marL="457200" indent="-457200">
              <a:buFont typeface="+mj-lt"/>
              <a:buAutoNum type="arabicPeriod"/>
            </a:pPr>
            <a:r>
              <a:rPr lang="tr-TR" dirty="0" smtClean="0"/>
              <a:t>Bilimsel </a:t>
            </a:r>
            <a:r>
              <a:rPr lang="tr-TR" dirty="0"/>
              <a:t>ve etik yönden onay almış olan endüstriyel ileri tıbbi ürünlerle ve endüstriyel olmayan ileri tıbbi ürünlerle yapılacak araştırma </a:t>
            </a:r>
            <a:endParaRPr lang="tr-TR" dirty="0" smtClean="0"/>
          </a:p>
          <a:p>
            <a:pPr marL="457200" indent="-457200">
              <a:buFont typeface="+mj-lt"/>
              <a:buAutoNum type="arabicPeriod"/>
            </a:pPr>
            <a:r>
              <a:rPr lang="tr-TR" dirty="0" smtClean="0"/>
              <a:t>Gen </a:t>
            </a:r>
            <a:r>
              <a:rPr lang="tr-TR" dirty="0"/>
              <a:t>tedavisi klinik araştırması </a:t>
            </a:r>
            <a:endParaRPr lang="tr-TR" dirty="0" smtClean="0"/>
          </a:p>
          <a:p>
            <a:pPr marL="457200" indent="-457200">
              <a:buFont typeface="+mj-lt"/>
              <a:buAutoNum type="arabicPeriod"/>
            </a:pPr>
            <a:r>
              <a:rPr lang="tr-TR" dirty="0" smtClean="0"/>
              <a:t>Kök </a:t>
            </a:r>
            <a:r>
              <a:rPr lang="tr-TR" dirty="0"/>
              <a:t>hücre nakli araştırması </a:t>
            </a:r>
            <a:endParaRPr lang="tr-TR" dirty="0" smtClean="0"/>
          </a:p>
          <a:p>
            <a:pPr marL="457200" indent="-457200">
              <a:buFont typeface="+mj-lt"/>
              <a:buAutoNum type="arabicPeriod"/>
            </a:pPr>
            <a:r>
              <a:rPr lang="tr-TR" dirty="0" smtClean="0"/>
              <a:t>Organ </a:t>
            </a:r>
            <a:r>
              <a:rPr lang="tr-TR" dirty="0"/>
              <a:t>ve doku nakli </a:t>
            </a:r>
            <a:r>
              <a:rPr lang="tr-TR" dirty="0" smtClean="0"/>
              <a:t>araştırması</a:t>
            </a:r>
          </a:p>
          <a:p>
            <a:pPr marL="457200" indent="-457200">
              <a:buFont typeface="+mj-lt"/>
              <a:buAutoNum type="arabicPeriod"/>
            </a:pPr>
            <a:r>
              <a:rPr lang="tr-TR" dirty="0" smtClean="0"/>
              <a:t>Yeni </a:t>
            </a:r>
            <a:r>
              <a:rPr lang="tr-TR" dirty="0"/>
              <a:t>bir cerrahi metot </a:t>
            </a:r>
            <a:r>
              <a:rPr lang="tr-TR" dirty="0" smtClean="0"/>
              <a:t>araştırması</a:t>
            </a:r>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8</a:t>
            </a:fld>
            <a:endParaRPr lang="tr-TR"/>
          </a:p>
        </p:txBody>
      </p:sp>
    </p:spTree>
    <p:extLst>
      <p:ext uri="{BB962C8B-B14F-4D97-AF65-F5344CB8AC3E}">
        <p14:creationId xmlns:p14="http://schemas.microsoft.com/office/powerpoint/2010/main" val="157251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Girişimsel Olmayan Klinik Araştırmalar Etik Kurulu Kapsamı</a:t>
            </a:r>
          </a:p>
        </p:txBody>
      </p:sp>
      <p:sp>
        <p:nvSpPr>
          <p:cNvPr id="3" name="İçerik Yer Tutucusu 2"/>
          <p:cNvSpPr>
            <a:spLocks noGrp="1"/>
          </p:cNvSpPr>
          <p:nvPr>
            <p:ph idx="1"/>
          </p:nvPr>
        </p:nvSpPr>
        <p:spPr/>
        <p:txBody>
          <a:bodyPr>
            <a:normAutofit fontScale="77500" lnSpcReduction="20000"/>
          </a:bodyPr>
          <a:lstStyle/>
          <a:p>
            <a:pPr marL="0" indent="0">
              <a:buNone/>
            </a:pPr>
            <a:r>
              <a:rPr lang="tr-TR" b="1" dirty="0" smtClean="0"/>
              <a:t>İnsana </a:t>
            </a:r>
            <a:r>
              <a:rPr lang="tr-TR" b="1" dirty="0"/>
              <a:t>bir hekimin doğrudan müdahalesini gerektirmeden yapılacak ilaç dışı araştırmalar: </a:t>
            </a:r>
            <a:endParaRPr lang="tr-TR" b="1" dirty="0" smtClean="0"/>
          </a:p>
          <a:p>
            <a:pPr marL="457200" indent="-457200">
              <a:buFont typeface="+mj-lt"/>
              <a:buAutoNum type="arabicPeriod"/>
            </a:pPr>
            <a:r>
              <a:rPr lang="tr-TR" b="1" dirty="0" smtClean="0"/>
              <a:t>Tanımlayıcı</a:t>
            </a:r>
            <a:r>
              <a:rPr lang="tr-TR" dirty="0" smtClean="0"/>
              <a:t> </a:t>
            </a:r>
            <a:r>
              <a:rPr lang="tr-TR" dirty="0"/>
              <a:t>(anket çalışması </a:t>
            </a:r>
            <a:r>
              <a:rPr lang="tr-TR" dirty="0" smtClean="0"/>
              <a:t>vb.) </a:t>
            </a:r>
            <a:r>
              <a:rPr lang="tr-TR" dirty="0"/>
              <a:t>ve </a:t>
            </a:r>
            <a:r>
              <a:rPr lang="tr-TR" b="1" dirty="0" smtClean="0"/>
              <a:t>metodolojik </a:t>
            </a:r>
            <a:r>
              <a:rPr lang="tr-TR" dirty="0"/>
              <a:t>(yaşam kalitesi ve alışkanlıklarının değerlendirildiği çalışma </a:t>
            </a:r>
            <a:r>
              <a:rPr lang="tr-TR" dirty="0" smtClean="0"/>
              <a:t>vb.) </a:t>
            </a:r>
            <a:r>
              <a:rPr lang="tr-TR" dirty="0"/>
              <a:t>araştırma </a:t>
            </a:r>
            <a:endParaRPr lang="tr-TR" dirty="0" smtClean="0"/>
          </a:p>
          <a:p>
            <a:pPr marL="457200" indent="-457200">
              <a:buFont typeface="+mj-lt"/>
              <a:buAutoNum type="arabicPeriod"/>
            </a:pPr>
            <a:r>
              <a:rPr lang="tr-TR" dirty="0" smtClean="0"/>
              <a:t>Dosya </a:t>
            </a:r>
            <a:r>
              <a:rPr lang="tr-TR" dirty="0"/>
              <a:t>ve görüntü kayıtları kullanılarak yapılan </a:t>
            </a:r>
            <a:r>
              <a:rPr lang="tr-TR" b="1" dirty="0"/>
              <a:t>retrospektif arşiv taraması </a:t>
            </a:r>
            <a:endParaRPr lang="tr-TR" b="1" dirty="0" smtClean="0"/>
          </a:p>
          <a:p>
            <a:pPr marL="457200" indent="-457200">
              <a:buFont typeface="+mj-lt"/>
              <a:buAutoNum type="arabicPeriod"/>
            </a:pPr>
            <a:r>
              <a:rPr lang="tr-TR" b="1" dirty="0" smtClean="0"/>
              <a:t>Kan</a:t>
            </a:r>
            <a:r>
              <a:rPr lang="tr-TR" b="1" dirty="0"/>
              <a:t>, idrar, doku, görüntü </a:t>
            </a:r>
            <a:r>
              <a:rPr lang="tr-TR" dirty="0"/>
              <a:t>gibi </a:t>
            </a:r>
            <a:r>
              <a:rPr lang="tr-TR" b="1" dirty="0"/>
              <a:t>biyokimya, mikrobiyoloji, patoloji ve radyoloji koleksiyon materyalleri </a:t>
            </a:r>
            <a:r>
              <a:rPr lang="tr-TR" dirty="0"/>
              <a:t>ile veya </a:t>
            </a:r>
            <a:r>
              <a:rPr lang="tr-TR" b="1" dirty="0"/>
              <a:t>rutin tetkik ve tedavi işlemleri sırasında elde edilmiş materyallerle </a:t>
            </a:r>
            <a:r>
              <a:rPr lang="tr-TR" dirty="0"/>
              <a:t>yapılacak çalışma </a:t>
            </a:r>
            <a:endParaRPr lang="tr-TR" dirty="0" smtClean="0"/>
          </a:p>
          <a:p>
            <a:pPr marL="457200" indent="-457200">
              <a:buFont typeface="+mj-lt"/>
              <a:buAutoNum type="arabicPeriod"/>
            </a:pPr>
            <a:r>
              <a:rPr lang="tr-TR" b="1" dirty="0" smtClean="0"/>
              <a:t>Hücre </a:t>
            </a:r>
            <a:r>
              <a:rPr lang="tr-TR" b="1" dirty="0"/>
              <a:t>veya doku kültürüyle </a:t>
            </a:r>
            <a:r>
              <a:rPr lang="tr-TR" dirty="0"/>
              <a:t>yapılacak in </a:t>
            </a:r>
            <a:r>
              <a:rPr lang="tr-TR" dirty="0" err="1"/>
              <a:t>vitro</a:t>
            </a:r>
            <a:r>
              <a:rPr lang="tr-TR" dirty="0"/>
              <a:t> çalışma </a:t>
            </a:r>
            <a:endParaRPr lang="tr-TR" dirty="0" smtClean="0"/>
          </a:p>
          <a:p>
            <a:pPr marL="457200" indent="-457200">
              <a:buFont typeface="+mj-lt"/>
              <a:buAutoNum type="arabicPeriod"/>
            </a:pPr>
            <a:r>
              <a:rPr lang="tr-TR" b="1" dirty="0" smtClean="0"/>
              <a:t>Hemşirelik </a:t>
            </a:r>
            <a:r>
              <a:rPr lang="tr-TR" b="1" dirty="0"/>
              <a:t>faaliyetlerinin </a:t>
            </a:r>
            <a:r>
              <a:rPr lang="tr-TR" dirty="0"/>
              <a:t>sınırları içerisinde yapılacak araştırma </a:t>
            </a:r>
            <a:endParaRPr lang="tr-TR" dirty="0" smtClean="0"/>
          </a:p>
          <a:p>
            <a:pPr marL="457200" indent="-457200">
              <a:buFont typeface="+mj-lt"/>
              <a:buAutoNum type="arabicPeriod"/>
            </a:pPr>
            <a:r>
              <a:rPr lang="tr-TR" b="1" dirty="0" smtClean="0"/>
              <a:t>Egzersiz </a:t>
            </a:r>
            <a:r>
              <a:rPr lang="tr-TR" dirty="0"/>
              <a:t>gibi vücut fizyolojisi ile ilgili araştırma </a:t>
            </a:r>
            <a:endParaRPr lang="tr-TR" dirty="0" smtClean="0"/>
          </a:p>
          <a:p>
            <a:pPr marL="457200" indent="-457200">
              <a:buFont typeface="+mj-lt"/>
              <a:buAutoNum type="arabicPeriod"/>
            </a:pPr>
            <a:r>
              <a:rPr lang="tr-TR" b="1" dirty="0" err="1" smtClean="0"/>
              <a:t>Antropometrik</a:t>
            </a:r>
            <a:r>
              <a:rPr lang="tr-TR" b="1" dirty="0" smtClean="0"/>
              <a:t> </a:t>
            </a:r>
            <a:r>
              <a:rPr lang="tr-TR" dirty="0"/>
              <a:t>ölçümlere dayalı çalışma</a:t>
            </a:r>
          </a:p>
          <a:p>
            <a:endParaRPr lang="tr-TR" dirty="0"/>
          </a:p>
          <a:p>
            <a:endParaRPr lang="tr-TR" dirty="0"/>
          </a:p>
        </p:txBody>
      </p:sp>
      <p:sp>
        <p:nvSpPr>
          <p:cNvPr id="4" name="Veri Yer Tutucusu 3"/>
          <p:cNvSpPr>
            <a:spLocks noGrp="1"/>
          </p:cNvSpPr>
          <p:nvPr>
            <p:ph type="dt" sz="half" idx="10"/>
          </p:nvPr>
        </p:nvSpPr>
        <p:spPr/>
        <p:txBody>
          <a:bodyPr/>
          <a:lstStyle/>
          <a:p>
            <a:fld id="{74E5D3A1-0267-4677-BE4B-AFD1EE338FD4}" type="datetime1">
              <a:rPr lang="tr-TR" smtClean="0"/>
              <a:pPr/>
              <a:t>24.07.2023</a:t>
            </a:fld>
            <a:endParaRPr lang="tr-TR"/>
          </a:p>
        </p:txBody>
      </p:sp>
      <p:sp>
        <p:nvSpPr>
          <p:cNvPr id="5" name="Altbilgi Yer Tutucusu 4"/>
          <p:cNvSpPr>
            <a:spLocks noGrp="1"/>
          </p:cNvSpPr>
          <p:nvPr>
            <p:ph type="ftr" sz="quarter" idx="11"/>
          </p:nvPr>
        </p:nvSpPr>
        <p:spPr/>
        <p:txBody>
          <a:bodyPr/>
          <a:lstStyle/>
          <a:p>
            <a:r>
              <a:rPr lang="tr-TR" smtClean="0"/>
              <a:t>Kırıkkale Üniversitesi Tıp Fakültesi Klinik Araştırmalar Etik Kurulu</a:t>
            </a:r>
            <a:endParaRPr lang="tr-TR" dirty="0" smtClean="0"/>
          </a:p>
        </p:txBody>
      </p:sp>
      <p:sp>
        <p:nvSpPr>
          <p:cNvPr id="6" name="Slayt Numarası Yer Tutucusu 5"/>
          <p:cNvSpPr>
            <a:spLocks noGrp="1"/>
          </p:cNvSpPr>
          <p:nvPr>
            <p:ph type="sldNum" sz="quarter" idx="12"/>
          </p:nvPr>
        </p:nvSpPr>
        <p:spPr/>
        <p:txBody>
          <a:bodyPr/>
          <a:lstStyle/>
          <a:p>
            <a:fld id="{F302176B-0E47-46AC-8F43-DAB4B8A37D06}" type="slidenum">
              <a:rPr lang="tr-TR" smtClean="0"/>
              <a:pPr/>
              <a:t>9</a:t>
            </a:fld>
            <a:endParaRPr lang="tr-TR"/>
          </a:p>
        </p:txBody>
      </p:sp>
    </p:spTree>
    <p:extLst>
      <p:ext uri="{BB962C8B-B14F-4D97-AF65-F5344CB8AC3E}">
        <p14:creationId xmlns:p14="http://schemas.microsoft.com/office/powerpoint/2010/main" val="90322049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1946</TotalTime>
  <Words>3866</Words>
  <Application>Microsoft Office PowerPoint</Application>
  <PresentationFormat>Ekran Gösterisi (16:9)</PresentationFormat>
  <Paragraphs>476</Paragraphs>
  <Slides>43</Slides>
  <Notes>0</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Ofis Teması</vt:lpstr>
      <vt:lpstr>Etik Kurul Başvurusnda Dikkat Edilmesi Gereken Hususlar</vt:lpstr>
      <vt:lpstr>Sunumun Amacı ve Kapsamı</vt:lpstr>
      <vt:lpstr>Etik Kurulun Görev ve Yetkileri</vt:lpstr>
      <vt:lpstr>Etik Kurulun Görev ve Yetkileri-1</vt:lpstr>
      <vt:lpstr>Etik Kurulun Görev ve Yetkileri-2</vt:lpstr>
      <vt:lpstr>Etik Kurulun Görev ve Yetkileri</vt:lpstr>
      <vt:lpstr>Klinik Araştırmalar Etik Kurulu Kapsamı</vt:lpstr>
      <vt:lpstr>Klinik Araştırmalar Etik Kurulu Kapsamı</vt:lpstr>
      <vt:lpstr>Girişimsel Olmayan Klinik Araştırmalar Etik Kurulu Kapsamı</vt:lpstr>
      <vt:lpstr>Etik Kurul Başvuru Dokümanları</vt:lpstr>
      <vt:lpstr>Başvuru Kılavuzu</vt:lpstr>
      <vt:lpstr>PowerPoint Sunusu</vt:lpstr>
      <vt:lpstr>PowerPoint Sunusu</vt:lpstr>
      <vt:lpstr>F1- Başvuru Dilekçesi</vt:lpstr>
      <vt:lpstr>F2-ABD Onayı</vt:lpstr>
      <vt:lpstr>F3-Başhekimlik Onayı</vt:lpstr>
      <vt:lpstr>F4-Başvuru Formu</vt:lpstr>
      <vt:lpstr>Başvuru Formunda Dikkat Edilmesi Gereken Noktalar</vt:lpstr>
      <vt:lpstr>Başvuru Formunda (F4a)  Belirtilen Ekler</vt:lpstr>
      <vt:lpstr>Başvuru Formu ile İlgili Öneriler</vt:lpstr>
      <vt:lpstr>Örnek Akış Şeması</vt:lpstr>
      <vt:lpstr>Araştırma Gönüllüleri</vt:lpstr>
      <vt:lpstr>Araştırma Tipi</vt:lpstr>
      <vt:lpstr>İyi Klinik Uygulamalar Kılavuzu Okunduğuna Dair Taahhütname</vt:lpstr>
      <vt:lpstr>BGOF Asgari İçerik-1</vt:lpstr>
      <vt:lpstr>BGOF Asgari İçerik-2</vt:lpstr>
      <vt:lpstr>BGOF Asgari İçerik-3</vt:lpstr>
      <vt:lpstr>Dünya Tıp Birliği Helsinki Bildirgesi İnsanlar Üzerinde Yapılan Tıbbi Araştırmalarla İlgili Etik İlkeler </vt:lpstr>
      <vt:lpstr>Helsinki Bildirgesi</vt:lpstr>
      <vt:lpstr>Helsinki Bildirgesi – Genel İlkeler 1</vt:lpstr>
      <vt:lpstr>Helsinki Bildirgesi – Genel İlkeler 2</vt:lpstr>
      <vt:lpstr>Helsinki Bildirgesi – Genel İlkeler 3</vt:lpstr>
      <vt:lpstr>Helsinki Bildirgesi – Genel İlkeler 4</vt:lpstr>
      <vt:lpstr>Helsinki Bildirgesi  Riskler, Sakıncalar ve Yararlar 1 </vt:lpstr>
      <vt:lpstr>Helsinki Bildirgesi Riskler, Sakıncalar ve Yararlar 2</vt:lpstr>
      <vt:lpstr>Helsinki Bildirgesi  İstismara Açık Gruplar ve Bireyler </vt:lpstr>
      <vt:lpstr>Helsinki Bildirgesi  Bilimsel Gereklilikler ve Araştırma Protokolleri</vt:lpstr>
      <vt:lpstr>Helsinki Bildirgesi Plasebo Kullanımı </vt:lpstr>
      <vt:lpstr>Helsinki Bildirgesi  Klinik Uygulamalarda Kanıtlanmamış Girişimlerin Kullanımı</vt:lpstr>
      <vt:lpstr>Helsinki Bildirgesi  Araştırmaların Kayıt Edilmesi, Bulguların Yayımlanması ve Yaygınlaştırılması</vt:lpstr>
      <vt:lpstr>Araştırma Bütçe Formu</vt:lpstr>
      <vt:lpstr>Bütçe Taahütnamesi</vt:lpstr>
      <vt:lpstr>Başvuru Dosyası Kontrol Listesi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Kurul Başvurusunda Dikkat Edilmesi Gereken Hususlar</dc:title>
  <dc:creator>Lenovo</dc:creator>
  <cp:lastModifiedBy>endokrin</cp:lastModifiedBy>
  <cp:revision>61</cp:revision>
  <dcterms:created xsi:type="dcterms:W3CDTF">2023-07-12T09:06:43Z</dcterms:created>
  <dcterms:modified xsi:type="dcterms:W3CDTF">2023-07-24T08:03:05Z</dcterms:modified>
</cp:coreProperties>
</file>